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6"/>
  </p:notesMasterIdLst>
  <p:sldIdLst>
    <p:sldId id="442" r:id="rId2"/>
    <p:sldId id="673" r:id="rId3"/>
    <p:sldId id="684" r:id="rId4"/>
    <p:sldId id="685" r:id="rId5"/>
    <p:sldId id="686" r:id="rId6"/>
    <p:sldId id="676" r:id="rId7"/>
    <p:sldId id="674" r:id="rId8"/>
    <p:sldId id="675" r:id="rId9"/>
    <p:sldId id="668" r:id="rId10"/>
    <p:sldId id="655" r:id="rId11"/>
    <p:sldId id="656" r:id="rId12"/>
    <p:sldId id="657" r:id="rId13"/>
    <p:sldId id="661" r:id="rId14"/>
    <p:sldId id="658" r:id="rId15"/>
    <p:sldId id="688" r:id="rId16"/>
    <p:sldId id="659" r:id="rId17"/>
    <p:sldId id="662" r:id="rId18"/>
    <p:sldId id="677" r:id="rId19"/>
    <p:sldId id="693" r:id="rId20"/>
    <p:sldId id="689" r:id="rId21"/>
    <p:sldId id="690" r:id="rId22"/>
    <p:sldId id="691" r:id="rId23"/>
    <p:sldId id="692" r:id="rId24"/>
    <p:sldId id="6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Purpose" id="{EFDFFB5A-3127-4AFB-B660-1E8EFE5691ED}">
          <p14:sldIdLst>
            <p14:sldId id="442"/>
            <p14:sldId id="673"/>
            <p14:sldId id="684"/>
            <p14:sldId id="685"/>
            <p14:sldId id="686"/>
          </p14:sldIdLst>
        </p14:section>
        <p14:section name="Monitor Well Selection" id="{D5518DEE-CB78-4D19-B15B-DF663368D8AC}">
          <p14:sldIdLst>
            <p14:sldId id="676"/>
          </p14:sldIdLst>
        </p14:section>
        <p14:section name="Geophone Array" id="{3FBE85F6-58BB-455E-9B83-E238E8FBF24F}">
          <p14:sldIdLst>
            <p14:sldId id="674"/>
            <p14:sldId id="675"/>
            <p14:sldId id="668"/>
            <p14:sldId id="655"/>
            <p14:sldId id="656"/>
            <p14:sldId id="657"/>
            <p14:sldId id="661"/>
          </p14:sldIdLst>
        </p14:section>
        <p14:section name="Velocity Modeling" id="{E40CEE52-686F-4ABE-A37A-A3D5895913D6}">
          <p14:sldIdLst>
            <p14:sldId id="658"/>
            <p14:sldId id="688"/>
            <p14:sldId id="659"/>
          </p14:sldIdLst>
        </p14:section>
        <p14:section name="Event Locations QC" id="{BC58D0F7-7E30-4BF8-B209-35064BE69C41}">
          <p14:sldIdLst>
            <p14:sldId id="662"/>
            <p14:sldId id="677"/>
            <p14:sldId id="693"/>
            <p14:sldId id="689"/>
            <p14:sldId id="690"/>
            <p14:sldId id="691"/>
          </p14:sldIdLst>
        </p14:section>
        <p14:section name="Conclusion" id="{A4DB73F4-C126-4F3E-8179-671821207576}">
          <p14:sldIdLst>
            <p14:sldId id="692"/>
            <p14:sldId id="6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burns" initials="kb" lastIdx="2" clrIdx="0">
    <p:extLst>
      <p:ext uri="{19B8F6BF-5375-455C-9EA6-DF929625EA0E}">
        <p15:presenceInfo xmlns:p15="http://schemas.microsoft.com/office/powerpoint/2012/main" userId="f340c6d16bb86b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6D1A6-64C8-4663-95E9-FF887E52C7BA}" v="218" dt="2019-03-19T20:53:45.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burns" userId="f340c6d16bb86b4d" providerId="LiveId" clId="{8326D1A6-64C8-4663-95E9-FF887E52C7BA}"/>
    <pc:docChg chg="undo custSel addSld delSld modSld sldOrd delMainMaster modSection">
      <pc:chgData name="kevin burns" userId="f340c6d16bb86b4d" providerId="LiveId" clId="{8326D1A6-64C8-4663-95E9-FF887E52C7BA}" dt="2019-03-22T16:46:23.732" v="19499" actId="20577"/>
      <pc:docMkLst>
        <pc:docMk/>
      </pc:docMkLst>
      <pc:sldChg chg="modSp">
        <pc:chgData name="kevin burns" userId="f340c6d16bb86b4d" providerId="LiveId" clId="{8326D1A6-64C8-4663-95E9-FF887E52C7BA}" dt="2019-03-15T15:21:14.526" v="5292" actId="6549"/>
        <pc:sldMkLst>
          <pc:docMk/>
          <pc:sldMk cId="1958335628" sldId="655"/>
        </pc:sldMkLst>
        <pc:spChg chg="mod">
          <ac:chgData name="kevin burns" userId="f340c6d16bb86b4d" providerId="LiveId" clId="{8326D1A6-64C8-4663-95E9-FF887E52C7BA}" dt="2019-03-15T15:21:14.526" v="5292" actId="6549"/>
          <ac:spMkLst>
            <pc:docMk/>
            <pc:sldMk cId="1958335628" sldId="655"/>
            <ac:spMk id="3" creationId="{00000000-0000-0000-0000-000000000000}"/>
          </ac:spMkLst>
        </pc:spChg>
      </pc:sldChg>
      <pc:sldChg chg="modSp">
        <pc:chgData name="kevin burns" userId="f340c6d16bb86b4d" providerId="LiveId" clId="{8326D1A6-64C8-4663-95E9-FF887E52C7BA}" dt="2019-03-19T19:11:12.619" v="13712" actId="27636"/>
        <pc:sldMkLst>
          <pc:docMk/>
          <pc:sldMk cId="1848772785" sldId="657"/>
        </pc:sldMkLst>
        <pc:spChg chg="mod">
          <ac:chgData name="kevin burns" userId="f340c6d16bb86b4d" providerId="LiveId" clId="{8326D1A6-64C8-4663-95E9-FF887E52C7BA}" dt="2019-03-19T19:11:12.619" v="13712" actId="27636"/>
          <ac:spMkLst>
            <pc:docMk/>
            <pc:sldMk cId="1848772785" sldId="657"/>
            <ac:spMk id="3" creationId="{00000000-0000-0000-0000-000000000000}"/>
          </ac:spMkLst>
        </pc:spChg>
      </pc:sldChg>
      <pc:sldChg chg="modSp">
        <pc:chgData name="kevin burns" userId="f340c6d16bb86b4d" providerId="LiveId" clId="{8326D1A6-64C8-4663-95E9-FF887E52C7BA}" dt="2019-03-19T20:17:50.779" v="14600" actId="20577"/>
        <pc:sldMkLst>
          <pc:docMk/>
          <pc:sldMk cId="3319708850" sldId="658"/>
        </pc:sldMkLst>
        <pc:spChg chg="mod">
          <ac:chgData name="kevin burns" userId="f340c6d16bb86b4d" providerId="LiveId" clId="{8326D1A6-64C8-4663-95E9-FF887E52C7BA}" dt="2019-03-19T20:17:50.779" v="14600" actId="20577"/>
          <ac:spMkLst>
            <pc:docMk/>
            <pc:sldMk cId="3319708850" sldId="658"/>
            <ac:spMk id="3" creationId="{00000000-0000-0000-0000-000000000000}"/>
          </ac:spMkLst>
        </pc:spChg>
      </pc:sldChg>
      <pc:sldChg chg="modSp">
        <pc:chgData name="kevin burns" userId="f340c6d16bb86b4d" providerId="LiveId" clId="{8326D1A6-64C8-4663-95E9-FF887E52C7BA}" dt="2019-03-22T16:46:23.732" v="19499" actId="20577"/>
        <pc:sldMkLst>
          <pc:docMk/>
          <pc:sldMk cId="1312239024" sldId="659"/>
        </pc:sldMkLst>
        <pc:spChg chg="mod">
          <ac:chgData name="kevin burns" userId="f340c6d16bb86b4d" providerId="LiveId" clId="{8326D1A6-64C8-4663-95E9-FF887E52C7BA}" dt="2019-03-22T16:46:23.732" v="19499" actId="20577"/>
          <ac:spMkLst>
            <pc:docMk/>
            <pc:sldMk cId="1312239024" sldId="659"/>
            <ac:spMk id="3" creationId="{00000000-0000-0000-0000-000000000000}"/>
          </ac:spMkLst>
        </pc:spChg>
      </pc:sldChg>
      <pc:sldChg chg="modSp">
        <pc:chgData name="kevin burns" userId="f340c6d16bb86b4d" providerId="LiveId" clId="{8326D1A6-64C8-4663-95E9-FF887E52C7BA}" dt="2019-03-15T15:22:07.295" v="5299" actId="20577"/>
        <pc:sldMkLst>
          <pc:docMk/>
          <pc:sldMk cId="434092788" sldId="661"/>
        </pc:sldMkLst>
        <pc:spChg chg="mod">
          <ac:chgData name="kevin burns" userId="f340c6d16bb86b4d" providerId="LiveId" clId="{8326D1A6-64C8-4663-95E9-FF887E52C7BA}" dt="2019-03-15T15:22:07.295" v="5299" actId="20577"/>
          <ac:spMkLst>
            <pc:docMk/>
            <pc:sldMk cId="434092788" sldId="661"/>
            <ac:spMk id="3" creationId="{00000000-0000-0000-0000-000000000000}"/>
          </ac:spMkLst>
        </pc:spChg>
      </pc:sldChg>
      <pc:sldChg chg="modSp">
        <pc:chgData name="kevin burns" userId="f340c6d16bb86b4d" providerId="LiveId" clId="{8326D1A6-64C8-4663-95E9-FF887E52C7BA}" dt="2019-03-20T14:13:02.005" v="16726" actId="20577"/>
        <pc:sldMkLst>
          <pc:docMk/>
          <pc:sldMk cId="3990466945" sldId="662"/>
        </pc:sldMkLst>
        <pc:spChg chg="mod">
          <ac:chgData name="kevin burns" userId="f340c6d16bb86b4d" providerId="LiveId" clId="{8326D1A6-64C8-4663-95E9-FF887E52C7BA}" dt="2019-03-20T14:13:02.005" v="16726" actId="20577"/>
          <ac:spMkLst>
            <pc:docMk/>
            <pc:sldMk cId="3990466945" sldId="662"/>
            <ac:spMk id="3" creationId="{00000000-0000-0000-0000-000000000000}"/>
          </ac:spMkLst>
        </pc:spChg>
      </pc:sldChg>
      <pc:sldChg chg="delSp modSp">
        <pc:chgData name="kevin burns" userId="f340c6d16bb86b4d" providerId="LiveId" clId="{8326D1A6-64C8-4663-95E9-FF887E52C7BA}" dt="2019-03-19T19:09:53.171" v="13710" actId="15"/>
        <pc:sldMkLst>
          <pc:docMk/>
          <pc:sldMk cId="633298163" sldId="668"/>
        </pc:sldMkLst>
        <pc:spChg chg="mod">
          <ac:chgData name="kevin burns" userId="f340c6d16bb86b4d" providerId="LiveId" clId="{8326D1A6-64C8-4663-95E9-FF887E52C7BA}" dt="2019-03-19T19:09:53.171" v="13710" actId="15"/>
          <ac:spMkLst>
            <pc:docMk/>
            <pc:sldMk cId="633298163" sldId="668"/>
            <ac:spMk id="3" creationId="{00000000-0000-0000-0000-000000000000}"/>
          </ac:spMkLst>
        </pc:spChg>
        <pc:picChg chg="del">
          <ac:chgData name="kevin burns" userId="f340c6d16bb86b4d" providerId="LiveId" clId="{8326D1A6-64C8-4663-95E9-FF887E52C7BA}" dt="2019-03-15T15:08:24.497" v="4520" actId="478"/>
          <ac:picMkLst>
            <pc:docMk/>
            <pc:sldMk cId="633298163" sldId="668"/>
            <ac:picMk id="8" creationId="{00000000-0000-0000-0000-000000000000}"/>
          </ac:picMkLst>
        </pc:picChg>
        <pc:picChg chg="del">
          <ac:chgData name="kevin burns" userId="f340c6d16bb86b4d" providerId="LiveId" clId="{8326D1A6-64C8-4663-95E9-FF887E52C7BA}" dt="2019-03-15T15:08:19.740" v="4519" actId="478"/>
          <ac:picMkLst>
            <pc:docMk/>
            <pc:sldMk cId="633298163" sldId="668"/>
            <ac:picMk id="3075" creationId="{00000000-0000-0000-0000-000000000000}"/>
          </ac:picMkLst>
        </pc:picChg>
      </pc:sldChg>
      <pc:sldChg chg="modSp">
        <pc:chgData name="kevin burns" userId="f340c6d16bb86b4d" providerId="LiveId" clId="{8326D1A6-64C8-4663-95E9-FF887E52C7BA}" dt="2019-03-15T15:03:03.234" v="4518" actId="113"/>
        <pc:sldMkLst>
          <pc:docMk/>
          <pc:sldMk cId="4011894713" sldId="674"/>
        </pc:sldMkLst>
        <pc:spChg chg="mod">
          <ac:chgData name="kevin burns" userId="f340c6d16bb86b4d" providerId="LiveId" clId="{8326D1A6-64C8-4663-95E9-FF887E52C7BA}" dt="2019-03-15T15:03:03.234" v="4518" actId="113"/>
          <ac:spMkLst>
            <pc:docMk/>
            <pc:sldMk cId="4011894713" sldId="674"/>
            <ac:spMk id="8" creationId="{4D702D71-05DD-42F3-B67B-DF0142D34F9F}"/>
          </ac:spMkLst>
        </pc:spChg>
      </pc:sldChg>
      <pc:sldChg chg="addSp delSp modSp mod setBg addCm delCm">
        <pc:chgData name="kevin burns" userId="f340c6d16bb86b4d" providerId="LiveId" clId="{8326D1A6-64C8-4663-95E9-FF887E52C7BA}" dt="2019-03-19T20:37:24.802" v="15078" actId="1076"/>
        <pc:sldMkLst>
          <pc:docMk/>
          <pc:sldMk cId="1846271402" sldId="675"/>
        </pc:sldMkLst>
        <pc:spChg chg="mod">
          <ac:chgData name="kevin burns" userId="f340c6d16bb86b4d" providerId="LiveId" clId="{8326D1A6-64C8-4663-95E9-FF887E52C7BA}" dt="2019-03-19T20:32:15.760" v="15010" actId="26606"/>
          <ac:spMkLst>
            <pc:docMk/>
            <pc:sldMk cId="1846271402" sldId="675"/>
            <ac:spMk id="2" creationId="{00000000-0000-0000-0000-000000000000}"/>
          </ac:spMkLst>
        </pc:spChg>
        <pc:spChg chg="mod ord">
          <ac:chgData name="kevin burns" userId="f340c6d16bb86b4d" providerId="LiveId" clId="{8326D1A6-64C8-4663-95E9-FF887E52C7BA}" dt="2019-03-19T20:33:19.779" v="15023" actId="255"/>
          <ac:spMkLst>
            <pc:docMk/>
            <pc:sldMk cId="1846271402" sldId="675"/>
            <ac:spMk id="3" creationId="{00000000-0000-0000-0000-000000000000}"/>
          </ac:spMkLst>
        </pc:spChg>
        <pc:spChg chg="mod">
          <ac:chgData name="kevin burns" userId="f340c6d16bb86b4d" providerId="LiveId" clId="{8326D1A6-64C8-4663-95E9-FF887E52C7BA}" dt="2019-03-19T20:32:15.760" v="15010" actId="26606"/>
          <ac:spMkLst>
            <pc:docMk/>
            <pc:sldMk cId="1846271402" sldId="675"/>
            <ac:spMk id="4" creationId="{00000000-0000-0000-0000-000000000000}"/>
          </ac:spMkLst>
        </pc:spChg>
        <pc:spChg chg="add mod">
          <ac:chgData name="kevin burns" userId="f340c6d16bb86b4d" providerId="LiveId" clId="{8326D1A6-64C8-4663-95E9-FF887E52C7BA}" dt="2019-03-19T20:37:24.802" v="15078" actId="1076"/>
          <ac:spMkLst>
            <pc:docMk/>
            <pc:sldMk cId="1846271402" sldId="675"/>
            <ac:spMk id="7" creationId="{1160BC6B-145C-4650-BB61-0A37DC73424E}"/>
          </ac:spMkLst>
        </pc:spChg>
        <pc:picChg chg="add del mod">
          <ac:chgData name="kevin burns" userId="f340c6d16bb86b4d" providerId="LiveId" clId="{8326D1A6-64C8-4663-95E9-FF887E52C7BA}" dt="2019-03-19T20:35:12.653" v="15027" actId="478"/>
          <ac:picMkLst>
            <pc:docMk/>
            <pc:sldMk cId="1846271402" sldId="675"/>
            <ac:picMk id="5" creationId="{6E234E38-3EE6-47F2-A12C-704262733D5F}"/>
          </ac:picMkLst>
        </pc:picChg>
        <pc:picChg chg="add mod modCrop">
          <ac:chgData name="kevin burns" userId="f340c6d16bb86b4d" providerId="LiveId" clId="{8326D1A6-64C8-4663-95E9-FF887E52C7BA}" dt="2019-03-19T20:36:45.370" v="15035" actId="1076"/>
          <ac:picMkLst>
            <pc:docMk/>
            <pc:sldMk cId="1846271402" sldId="675"/>
            <ac:picMk id="6" creationId="{00089185-1286-4F52-9B3B-02288875E410}"/>
          </ac:picMkLst>
        </pc:picChg>
      </pc:sldChg>
      <pc:sldChg chg="modSp">
        <pc:chgData name="kevin burns" userId="f340c6d16bb86b4d" providerId="LiveId" clId="{8326D1A6-64C8-4663-95E9-FF887E52C7BA}" dt="2019-03-15T15:01:04.898" v="4517" actId="20577"/>
        <pc:sldMkLst>
          <pc:docMk/>
          <pc:sldMk cId="3299163274" sldId="676"/>
        </pc:sldMkLst>
        <pc:spChg chg="mod">
          <ac:chgData name="kevin burns" userId="f340c6d16bb86b4d" providerId="LiveId" clId="{8326D1A6-64C8-4663-95E9-FF887E52C7BA}" dt="2019-03-15T15:01:04.898" v="4517" actId="20577"/>
          <ac:spMkLst>
            <pc:docMk/>
            <pc:sldMk cId="3299163274" sldId="676"/>
            <ac:spMk id="3" creationId="{00000000-0000-0000-0000-000000000000}"/>
          </ac:spMkLst>
        </pc:spChg>
      </pc:sldChg>
      <pc:sldChg chg="modSp">
        <pc:chgData name="kevin burns" userId="f340c6d16bb86b4d" providerId="LiveId" clId="{8326D1A6-64C8-4663-95E9-FF887E52C7BA}" dt="2019-03-15T21:26:33.912" v="12436" actId="20577"/>
        <pc:sldMkLst>
          <pc:docMk/>
          <pc:sldMk cId="2298378667" sldId="677"/>
        </pc:sldMkLst>
        <pc:spChg chg="mod">
          <ac:chgData name="kevin burns" userId="f340c6d16bb86b4d" providerId="LiveId" clId="{8326D1A6-64C8-4663-95E9-FF887E52C7BA}" dt="2019-03-15T21:26:33.912" v="12436" actId="20577"/>
          <ac:spMkLst>
            <pc:docMk/>
            <pc:sldMk cId="2298378667" sldId="677"/>
            <ac:spMk id="3" creationId="{00000000-0000-0000-0000-000000000000}"/>
          </ac:spMkLst>
        </pc:spChg>
      </pc:sldChg>
      <pc:sldChg chg="addSp delSp modSp add mod setBg">
        <pc:chgData name="kevin burns" userId="f340c6d16bb86b4d" providerId="LiveId" clId="{8326D1A6-64C8-4663-95E9-FF887E52C7BA}" dt="2019-03-15T14:35:45.317" v="4026" actId="20577"/>
        <pc:sldMkLst>
          <pc:docMk/>
          <pc:sldMk cId="3558599618" sldId="684"/>
        </pc:sldMkLst>
        <pc:spChg chg="mod">
          <ac:chgData name="kevin burns" userId="f340c6d16bb86b4d" providerId="LiveId" clId="{8326D1A6-64C8-4663-95E9-FF887E52C7BA}" dt="2019-03-08T19:36:31.505" v="707" actId="26606"/>
          <ac:spMkLst>
            <pc:docMk/>
            <pc:sldMk cId="3558599618" sldId="684"/>
            <ac:spMk id="2" creationId="{00000000-0000-0000-0000-000000000000}"/>
          </ac:spMkLst>
        </pc:spChg>
        <pc:spChg chg="add del mod">
          <ac:chgData name="kevin burns" userId="f340c6d16bb86b4d" providerId="LiveId" clId="{8326D1A6-64C8-4663-95E9-FF887E52C7BA}" dt="2019-03-15T14:35:45.317" v="4026" actId="20577"/>
          <ac:spMkLst>
            <pc:docMk/>
            <pc:sldMk cId="3558599618" sldId="684"/>
            <ac:spMk id="3" creationId="{00000000-0000-0000-0000-000000000000}"/>
          </ac:spMkLst>
        </pc:spChg>
        <pc:spChg chg="mod">
          <ac:chgData name="kevin burns" userId="f340c6d16bb86b4d" providerId="LiveId" clId="{8326D1A6-64C8-4663-95E9-FF887E52C7BA}" dt="2019-03-08T19:36:31.505" v="707" actId="26606"/>
          <ac:spMkLst>
            <pc:docMk/>
            <pc:sldMk cId="3558599618" sldId="684"/>
            <ac:spMk id="4" creationId="{00000000-0000-0000-0000-000000000000}"/>
          </ac:spMkLst>
        </pc:spChg>
        <pc:spChg chg="add del mod">
          <ac:chgData name="kevin burns" userId="f340c6d16bb86b4d" providerId="LiveId" clId="{8326D1A6-64C8-4663-95E9-FF887E52C7BA}" dt="2019-03-08T19:35:45.951" v="705"/>
          <ac:spMkLst>
            <pc:docMk/>
            <pc:sldMk cId="3558599618" sldId="684"/>
            <ac:spMk id="5" creationId="{9C1B7B9E-C0C3-4FA7-AD2D-65B27AD79500}"/>
          </ac:spMkLst>
        </pc:spChg>
        <pc:spChg chg="add del mod">
          <ac:chgData name="kevin burns" userId="f340c6d16bb86b4d" providerId="LiveId" clId="{8326D1A6-64C8-4663-95E9-FF887E52C7BA}" dt="2019-03-08T19:35:45.951" v="705"/>
          <ac:spMkLst>
            <pc:docMk/>
            <pc:sldMk cId="3558599618" sldId="684"/>
            <ac:spMk id="6" creationId="{0432D60D-9DE1-469C-8C4C-A7F57CC1D4B1}"/>
          </ac:spMkLst>
        </pc:spChg>
        <pc:spChg chg="add del mod">
          <ac:chgData name="kevin burns" userId="f340c6d16bb86b4d" providerId="LiveId" clId="{8326D1A6-64C8-4663-95E9-FF887E52C7BA}" dt="2019-03-08T19:35:45.951" v="705"/>
          <ac:spMkLst>
            <pc:docMk/>
            <pc:sldMk cId="3558599618" sldId="684"/>
            <ac:spMk id="7" creationId="{E50B6E7B-3CBC-4CAB-91DA-AE2F250C405A}"/>
          </ac:spMkLst>
        </pc:spChg>
        <pc:spChg chg="add del mod">
          <ac:chgData name="kevin burns" userId="f340c6d16bb86b4d" providerId="LiveId" clId="{8326D1A6-64C8-4663-95E9-FF887E52C7BA}" dt="2019-03-08T19:35:45.491" v="703"/>
          <ac:spMkLst>
            <pc:docMk/>
            <pc:sldMk cId="3558599618" sldId="684"/>
            <ac:spMk id="8" creationId="{DCCA307B-DBCE-4B40-A993-553130499331}"/>
          </ac:spMkLst>
        </pc:spChg>
        <pc:spChg chg="add del mod">
          <ac:chgData name="kevin burns" userId="f340c6d16bb86b4d" providerId="LiveId" clId="{8326D1A6-64C8-4663-95E9-FF887E52C7BA}" dt="2019-03-08T19:35:45.491" v="703"/>
          <ac:spMkLst>
            <pc:docMk/>
            <pc:sldMk cId="3558599618" sldId="684"/>
            <ac:spMk id="9" creationId="{DE249F4F-DBF0-4305-800E-7219865C76B7}"/>
          </ac:spMkLst>
        </pc:spChg>
        <pc:spChg chg="add del mod">
          <ac:chgData name="kevin burns" userId="f340c6d16bb86b4d" providerId="LiveId" clId="{8326D1A6-64C8-4663-95E9-FF887E52C7BA}" dt="2019-03-08T19:35:45.491" v="703"/>
          <ac:spMkLst>
            <pc:docMk/>
            <pc:sldMk cId="3558599618" sldId="684"/>
            <ac:spMk id="10" creationId="{37CDC50B-4C46-4B3F-A403-9B378C7D4D93}"/>
          </ac:spMkLst>
        </pc:spChg>
        <pc:spChg chg="add del">
          <ac:chgData name="kevin burns" userId="f340c6d16bb86b4d" providerId="LiveId" clId="{8326D1A6-64C8-4663-95E9-FF887E52C7BA}" dt="2019-03-08T19:36:31.505" v="707" actId="26606"/>
          <ac:spMkLst>
            <pc:docMk/>
            <pc:sldMk cId="3558599618" sldId="684"/>
            <ac:spMk id="20" creationId="{CC28BCC9-4093-4FD5-83EB-7EC297F51396}"/>
          </ac:spMkLst>
        </pc:spChg>
        <pc:grpChg chg="add del">
          <ac:chgData name="kevin burns" userId="f340c6d16bb86b4d" providerId="LiveId" clId="{8326D1A6-64C8-4663-95E9-FF887E52C7BA}" dt="2019-03-08T19:36:31.505" v="707" actId="26606"/>
          <ac:grpSpMkLst>
            <pc:docMk/>
            <pc:sldMk cId="3558599618" sldId="684"/>
            <ac:grpSpMk id="11" creationId="{08BCF048-8940-4354-B9EC-5AD74E283CE3}"/>
          </ac:grpSpMkLst>
        </pc:grpChg>
        <pc:graphicFrameChg chg="add del">
          <ac:chgData name="kevin burns" userId="f340c6d16bb86b4d" providerId="LiveId" clId="{8326D1A6-64C8-4663-95E9-FF887E52C7BA}" dt="2019-03-08T19:36:31.505" v="707" actId="26606"/>
          <ac:graphicFrameMkLst>
            <pc:docMk/>
            <pc:sldMk cId="3558599618" sldId="684"/>
            <ac:graphicFrameMk id="19" creationId="{0EA2AA82-17F2-4545-9640-B8752BD4E0EA}"/>
          </ac:graphicFrameMkLst>
        </pc:graphicFrameChg>
      </pc:sldChg>
      <pc:sldChg chg="modSp add">
        <pc:chgData name="kevin burns" userId="f340c6d16bb86b4d" providerId="LiveId" clId="{8326D1A6-64C8-4663-95E9-FF887E52C7BA}" dt="2019-03-15T14:36:13.955" v="4036" actId="20577"/>
        <pc:sldMkLst>
          <pc:docMk/>
          <pc:sldMk cId="2884356415" sldId="685"/>
        </pc:sldMkLst>
        <pc:spChg chg="mod">
          <ac:chgData name="kevin burns" userId="f340c6d16bb86b4d" providerId="LiveId" clId="{8326D1A6-64C8-4663-95E9-FF887E52C7BA}" dt="2019-03-08T19:57:52.810" v="2018" actId="20577"/>
          <ac:spMkLst>
            <pc:docMk/>
            <pc:sldMk cId="2884356415" sldId="685"/>
            <ac:spMk id="2" creationId="{00000000-0000-0000-0000-000000000000}"/>
          </ac:spMkLst>
        </pc:spChg>
        <pc:spChg chg="mod">
          <ac:chgData name="kevin burns" userId="f340c6d16bb86b4d" providerId="LiveId" clId="{8326D1A6-64C8-4663-95E9-FF887E52C7BA}" dt="2019-03-15T14:36:13.955" v="4036" actId="20577"/>
          <ac:spMkLst>
            <pc:docMk/>
            <pc:sldMk cId="2884356415" sldId="685"/>
            <ac:spMk id="3" creationId="{00000000-0000-0000-0000-000000000000}"/>
          </ac:spMkLst>
        </pc:spChg>
      </pc:sldChg>
      <pc:sldChg chg="modSp add">
        <pc:chgData name="kevin burns" userId="f340c6d16bb86b4d" providerId="LiveId" clId="{8326D1A6-64C8-4663-95E9-FF887E52C7BA}" dt="2019-03-15T14:45:37.410" v="4099" actId="113"/>
        <pc:sldMkLst>
          <pc:docMk/>
          <pc:sldMk cId="186418117" sldId="686"/>
        </pc:sldMkLst>
        <pc:spChg chg="mod">
          <ac:chgData name="kevin burns" userId="f340c6d16bb86b4d" providerId="LiveId" clId="{8326D1A6-64C8-4663-95E9-FF887E52C7BA}" dt="2019-03-08T20:09:40.175" v="2967" actId="20577"/>
          <ac:spMkLst>
            <pc:docMk/>
            <pc:sldMk cId="186418117" sldId="686"/>
            <ac:spMk id="2" creationId="{00000000-0000-0000-0000-000000000000}"/>
          </ac:spMkLst>
        </pc:spChg>
        <pc:spChg chg="mod">
          <ac:chgData name="kevin burns" userId="f340c6d16bb86b4d" providerId="LiveId" clId="{8326D1A6-64C8-4663-95E9-FF887E52C7BA}" dt="2019-03-15T14:45:37.410" v="4099" actId="113"/>
          <ac:spMkLst>
            <pc:docMk/>
            <pc:sldMk cId="186418117" sldId="686"/>
            <ac:spMk id="3" creationId="{00000000-0000-0000-0000-000000000000}"/>
          </ac:spMkLst>
        </pc:spChg>
      </pc:sldChg>
      <pc:sldChg chg="addSp delSp modSp ord addCm modCm">
        <pc:chgData name="kevin burns" userId="f340c6d16bb86b4d" providerId="LiveId" clId="{8326D1A6-64C8-4663-95E9-FF887E52C7BA}" dt="2019-03-19T20:16:05.808" v="14336"/>
        <pc:sldMkLst>
          <pc:docMk/>
          <pc:sldMk cId="504699258" sldId="688"/>
        </pc:sldMkLst>
        <pc:spChg chg="mod">
          <ac:chgData name="kevin burns" userId="f340c6d16bb86b4d" providerId="LiveId" clId="{8326D1A6-64C8-4663-95E9-FF887E52C7BA}" dt="2019-03-15T15:27:46.718" v="5636" actId="20577"/>
          <ac:spMkLst>
            <pc:docMk/>
            <pc:sldMk cId="504699258" sldId="688"/>
            <ac:spMk id="2" creationId="{00000000-0000-0000-0000-000000000000}"/>
          </ac:spMkLst>
        </pc:spChg>
        <pc:spChg chg="del mod">
          <ac:chgData name="kevin burns" userId="f340c6d16bb86b4d" providerId="LiveId" clId="{8326D1A6-64C8-4663-95E9-FF887E52C7BA}" dt="2019-03-19T19:53:17.318" v="14042"/>
          <ac:spMkLst>
            <pc:docMk/>
            <pc:sldMk cId="504699258" sldId="688"/>
            <ac:spMk id="3" creationId="{00000000-0000-0000-0000-000000000000}"/>
          </ac:spMkLst>
        </pc:spChg>
        <pc:spChg chg="add mod">
          <ac:chgData name="kevin burns" userId="f340c6d16bb86b4d" providerId="LiveId" clId="{8326D1A6-64C8-4663-95E9-FF887E52C7BA}" dt="2019-03-19T19:57:48.730" v="14283" actId="20577"/>
          <ac:spMkLst>
            <pc:docMk/>
            <pc:sldMk cId="504699258" sldId="688"/>
            <ac:spMk id="5" creationId="{6420F468-95C8-4B86-82FD-A5384131A19D}"/>
          </ac:spMkLst>
        </pc:spChg>
        <pc:spChg chg="add mod">
          <ac:chgData name="kevin burns" userId="f340c6d16bb86b4d" providerId="LiveId" clId="{8326D1A6-64C8-4663-95E9-FF887E52C7BA}" dt="2019-03-19T20:06:16.181" v="14333" actId="20577"/>
          <ac:spMkLst>
            <pc:docMk/>
            <pc:sldMk cId="504699258" sldId="688"/>
            <ac:spMk id="6" creationId="{6D160FED-C057-42F0-A908-D365ACE71585}"/>
          </ac:spMkLst>
        </pc:spChg>
        <pc:spChg chg="add del mod">
          <ac:chgData name="kevin burns" userId="f340c6d16bb86b4d" providerId="LiveId" clId="{8326D1A6-64C8-4663-95E9-FF887E52C7BA}" dt="2019-03-19T20:06:01.581" v="14315"/>
          <ac:spMkLst>
            <pc:docMk/>
            <pc:sldMk cId="504699258" sldId="688"/>
            <ac:spMk id="7" creationId="{AD4BBC7D-C806-4B34-A522-BC84C662D092}"/>
          </ac:spMkLst>
        </pc:spChg>
        <pc:spChg chg="add del mod">
          <ac:chgData name="kevin burns" userId="f340c6d16bb86b4d" providerId="LiveId" clId="{8326D1A6-64C8-4663-95E9-FF887E52C7BA}" dt="2019-03-19T19:55:12.239" v="14055"/>
          <ac:spMkLst>
            <pc:docMk/>
            <pc:sldMk cId="504699258" sldId="688"/>
            <ac:spMk id="10" creationId="{BACB275D-08ED-4439-8B63-C95CCD07ED79}"/>
          </ac:spMkLst>
        </pc:spChg>
        <pc:spChg chg="add mod">
          <ac:chgData name="kevin burns" userId="f340c6d16bb86b4d" providerId="LiveId" clId="{8326D1A6-64C8-4663-95E9-FF887E52C7BA}" dt="2019-03-19T19:55:39.249" v="14071" actId="1076"/>
          <ac:spMkLst>
            <pc:docMk/>
            <pc:sldMk cId="504699258" sldId="688"/>
            <ac:spMk id="13" creationId="{78F31AF4-3B12-4447-A8AF-17310C5DABB9}"/>
          </ac:spMkLst>
        </pc:spChg>
        <pc:picChg chg="add del mod">
          <ac:chgData name="kevin burns" userId="f340c6d16bb86b4d" providerId="LiveId" clId="{8326D1A6-64C8-4663-95E9-FF887E52C7BA}" dt="2019-03-19T19:54:46.014" v="14052" actId="478"/>
          <ac:picMkLst>
            <pc:docMk/>
            <pc:sldMk cId="504699258" sldId="688"/>
            <ac:picMk id="8" creationId="{1DB1652E-CB9E-46B1-B390-0732425EDB3D}"/>
          </ac:picMkLst>
        </pc:picChg>
        <pc:picChg chg="add del mod">
          <ac:chgData name="kevin burns" userId="f340c6d16bb86b4d" providerId="LiveId" clId="{8326D1A6-64C8-4663-95E9-FF887E52C7BA}" dt="2019-03-19T19:54:53.663" v="14054"/>
          <ac:picMkLst>
            <pc:docMk/>
            <pc:sldMk cId="504699258" sldId="688"/>
            <ac:picMk id="11" creationId="{A6E10190-CD9C-422B-8FB6-E55D93B23189}"/>
          </ac:picMkLst>
        </pc:picChg>
        <pc:picChg chg="add mod">
          <ac:chgData name="kevin burns" userId="f340c6d16bb86b4d" providerId="LiveId" clId="{8326D1A6-64C8-4663-95E9-FF887E52C7BA}" dt="2019-03-19T19:55:12.239" v="14055"/>
          <ac:picMkLst>
            <pc:docMk/>
            <pc:sldMk cId="504699258" sldId="688"/>
            <ac:picMk id="12" creationId="{9D1DE812-8EB0-4D4F-944F-D7D7DF694BB5}"/>
          </ac:picMkLst>
        </pc:picChg>
        <pc:picChg chg="add mod">
          <ac:chgData name="kevin burns" userId="f340c6d16bb86b4d" providerId="LiveId" clId="{8326D1A6-64C8-4663-95E9-FF887E52C7BA}" dt="2019-03-19T20:06:01.581" v="14315"/>
          <ac:picMkLst>
            <pc:docMk/>
            <pc:sldMk cId="504699258" sldId="688"/>
            <ac:picMk id="14" creationId="{0518E2BD-0C08-4D82-B151-3CB1934962F6}"/>
          </ac:picMkLst>
        </pc:picChg>
      </pc:sldChg>
      <pc:sldChg chg="modSp add">
        <pc:chgData name="kevin burns" userId="f340c6d16bb86b4d" providerId="LiveId" clId="{8326D1A6-64C8-4663-95E9-FF887E52C7BA}" dt="2019-03-20T14:09:19.754" v="16675" actId="20577"/>
        <pc:sldMkLst>
          <pc:docMk/>
          <pc:sldMk cId="4244976884" sldId="689"/>
        </pc:sldMkLst>
        <pc:spChg chg="mod">
          <ac:chgData name="kevin burns" userId="f340c6d16bb86b4d" providerId="LiveId" clId="{8326D1A6-64C8-4663-95E9-FF887E52C7BA}" dt="2019-03-20T14:09:19.754" v="16675" actId="20577"/>
          <ac:spMkLst>
            <pc:docMk/>
            <pc:sldMk cId="4244976884" sldId="689"/>
            <ac:spMk id="2" creationId="{00000000-0000-0000-0000-000000000000}"/>
          </ac:spMkLst>
        </pc:spChg>
        <pc:spChg chg="mod">
          <ac:chgData name="kevin burns" userId="f340c6d16bb86b4d" providerId="LiveId" clId="{8326D1A6-64C8-4663-95E9-FF887E52C7BA}" dt="2019-03-20T14:08:38.697" v="16666" actId="20577"/>
          <ac:spMkLst>
            <pc:docMk/>
            <pc:sldMk cId="4244976884" sldId="689"/>
            <ac:spMk id="3" creationId="{00000000-0000-0000-0000-000000000000}"/>
          </ac:spMkLst>
        </pc:spChg>
      </pc:sldChg>
      <pc:sldChg chg="modSp add">
        <pc:chgData name="kevin burns" userId="f340c6d16bb86b4d" providerId="LiveId" clId="{8326D1A6-64C8-4663-95E9-FF887E52C7BA}" dt="2019-03-20T14:07:21.793" v="16630" actId="20577"/>
        <pc:sldMkLst>
          <pc:docMk/>
          <pc:sldMk cId="2775716084" sldId="690"/>
        </pc:sldMkLst>
        <pc:spChg chg="mod">
          <ac:chgData name="kevin burns" userId="f340c6d16bb86b4d" providerId="LiveId" clId="{8326D1A6-64C8-4663-95E9-FF887E52C7BA}" dt="2019-03-15T16:02:06.388" v="7666" actId="20577"/>
          <ac:spMkLst>
            <pc:docMk/>
            <pc:sldMk cId="2775716084" sldId="690"/>
            <ac:spMk id="2" creationId="{00000000-0000-0000-0000-000000000000}"/>
          </ac:spMkLst>
        </pc:spChg>
        <pc:spChg chg="mod">
          <ac:chgData name="kevin burns" userId="f340c6d16bb86b4d" providerId="LiveId" clId="{8326D1A6-64C8-4663-95E9-FF887E52C7BA}" dt="2019-03-20T14:07:21.793" v="16630" actId="20577"/>
          <ac:spMkLst>
            <pc:docMk/>
            <pc:sldMk cId="2775716084" sldId="690"/>
            <ac:spMk id="3" creationId="{00000000-0000-0000-0000-000000000000}"/>
          </ac:spMkLst>
        </pc:spChg>
      </pc:sldChg>
      <pc:sldChg chg="modSp add">
        <pc:chgData name="kevin burns" userId="f340c6d16bb86b4d" providerId="LiveId" clId="{8326D1A6-64C8-4663-95E9-FF887E52C7BA}" dt="2019-03-20T14:25:39.094" v="18999" actId="15"/>
        <pc:sldMkLst>
          <pc:docMk/>
          <pc:sldMk cId="2719345123" sldId="691"/>
        </pc:sldMkLst>
        <pc:spChg chg="mod">
          <ac:chgData name="kevin burns" userId="f340c6d16bb86b4d" providerId="LiveId" clId="{8326D1A6-64C8-4663-95E9-FF887E52C7BA}" dt="2019-03-20T14:13:22.536" v="16754" actId="20577"/>
          <ac:spMkLst>
            <pc:docMk/>
            <pc:sldMk cId="2719345123" sldId="691"/>
            <ac:spMk id="2" creationId="{00000000-0000-0000-0000-000000000000}"/>
          </ac:spMkLst>
        </pc:spChg>
        <pc:spChg chg="mod">
          <ac:chgData name="kevin burns" userId="f340c6d16bb86b4d" providerId="LiveId" clId="{8326D1A6-64C8-4663-95E9-FF887E52C7BA}" dt="2019-03-20T14:25:39.094" v="18999" actId="15"/>
          <ac:spMkLst>
            <pc:docMk/>
            <pc:sldMk cId="2719345123" sldId="691"/>
            <ac:spMk id="3" creationId="{00000000-0000-0000-0000-000000000000}"/>
          </ac:spMkLst>
        </pc:spChg>
      </pc:sldChg>
      <pc:sldChg chg="modSp add">
        <pc:chgData name="kevin burns" userId="f340c6d16bb86b4d" providerId="LiveId" clId="{8326D1A6-64C8-4663-95E9-FF887E52C7BA}" dt="2019-03-19T20:22:11.239" v="15008" actId="20577"/>
        <pc:sldMkLst>
          <pc:docMk/>
          <pc:sldMk cId="373190383" sldId="692"/>
        </pc:sldMkLst>
        <pc:spChg chg="mod">
          <ac:chgData name="kevin burns" userId="f340c6d16bb86b4d" providerId="LiveId" clId="{8326D1A6-64C8-4663-95E9-FF887E52C7BA}" dt="2019-03-15T21:28:09.567" v="12446" actId="20577"/>
          <ac:spMkLst>
            <pc:docMk/>
            <pc:sldMk cId="373190383" sldId="692"/>
            <ac:spMk id="2" creationId="{00000000-0000-0000-0000-000000000000}"/>
          </ac:spMkLst>
        </pc:spChg>
        <pc:spChg chg="mod">
          <ac:chgData name="kevin burns" userId="f340c6d16bb86b4d" providerId="LiveId" clId="{8326D1A6-64C8-4663-95E9-FF887E52C7BA}" dt="2019-03-19T20:22:11.239" v="15008" actId="20577"/>
          <ac:spMkLst>
            <pc:docMk/>
            <pc:sldMk cId="373190383" sldId="692"/>
            <ac:spMk id="3" creationId="{00000000-0000-0000-0000-000000000000}"/>
          </ac:spMkLst>
        </pc:spChg>
      </pc:sldChg>
      <pc:sldChg chg="addSp delSp modSp">
        <pc:chgData name="kevin burns" userId="f340c6d16bb86b4d" providerId="LiveId" clId="{8326D1A6-64C8-4663-95E9-FF887E52C7BA}" dt="2019-03-19T20:47:26.627" v="15225" actId="20577"/>
        <pc:sldMkLst>
          <pc:docMk/>
          <pc:sldMk cId="3417014901" sldId="693"/>
        </pc:sldMkLst>
        <pc:spChg chg="mod">
          <ac:chgData name="kevin burns" userId="f340c6d16bb86b4d" providerId="LiveId" clId="{8326D1A6-64C8-4663-95E9-FF887E52C7BA}" dt="2019-03-19T20:45:03.800" v="15192" actId="20577"/>
          <ac:spMkLst>
            <pc:docMk/>
            <pc:sldMk cId="3417014901" sldId="693"/>
            <ac:spMk id="2" creationId="{00000000-0000-0000-0000-000000000000}"/>
          </ac:spMkLst>
        </pc:spChg>
        <pc:spChg chg="mod">
          <ac:chgData name="kevin burns" userId="f340c6d16bb86b4d" providerId="LiveId" clId="{8326D1A6-64C8-4663-95E9-FF887E52C7BA}" dt="2019-03-19T20:42:48.871" v="15146" actId="20577"/>
          <ac:spMkLst>
            <pc:docMk/>
            <pc:sldMk cId="3417014901" sldId="693"/>
            <ac:spMk id="5" creationId="{6420F468-95C8-4B86-82FD-A5384131A19D}"/>
          </ac:spMkLst>
        </pc:spChg>
        <pc:spChg chg="mod">
          <ac:chgData name="kevin burns" userId="f340c6d16bb86b4d" providerId="LiveId" clId="{8326D1A6-64C8-4663-95E9-FF887E52C7BA}" dt="2019-03-19T20:47:26.627" v="15225" actId="20577"/>
          <ac:spMkLst>
            <pc:docMk/>
            <pc:sldMk cId="3417014901" sldId="693"/>
            <ac:spMk id="6" creationId="{6D160FED-C057-42F0-A908-D365ACE71585}"/>
          </ac:spMkLst>
        </pc:spChg>
        <pc:spChg chg="add del mod">
          <ac:chgData name="kevin burns" userId="f340c6d16bb86b4d" providerId="LiveId" clId="{8326D1A6-64C8-4663-95E9-FF887E52C7BA}" dt="2019-03-19T20:44:12.121" v="15150"/>
          <ac:spMkLst>
            <pc:docMk/>
            <pc:sldMk cId="3417014901" sldId="693"/>
            <ac:spMk id="7" creationId="{8BA2CBF1-2ABB-4AB3-8EAA-881137423FAE}"/>
          </ac:spMkLst>
        </pc:spChg>
        <pc:spChg chg="add del mod">
          <ac:chgData name="kevin burns" userId="f340c6d16bb86b4d" providerId="LiveId" clId="{8326D1A6-64C8-4663-95E9-FF887E52C7BA}" dt="2019-03-19T20:45:53.580" v="15194"/>
          <ac:spMkLst>
            <pc:docMk/>
            <pc:sldMk cId="3417014901" sldId="693"/>
            <ac:spMk id="11" creationId="{E08D7D56-C4D9-40FF-B982-772CCCDC4273}"/>
          </ac:spMkLst>
        </pc:spChg>
        <pc:spChg chg="del">
          <ac:chgData name="kevin burns" userId="f340c6d16bb86b4d" providerId="LiveId" clId="{8326D1A6-64C8-4663-95E9-FF887E52C7BA}" dt="2019-03-19T20:44:21.172" v="15151" actId="478"/>
          <ac:spMkLst>
            <pc:docMk/>
            <pc:sldMk cId="3417014901" sldId="693"/>
            <ac:spMk id="13" creationId="{78F31AF4-3B12-4447-A8AF-17310C5DABB9}"/>
          </ac:spMkLst>
        </pc:spChg>
        <pc:spChg chg="add del mod">
          <ac:chgData name="kevin burns" userId="f340c6d16bb86b4d" providerId="LiveId" clId="{8326D1A6-64C8-4663-95E9-FF887E52C7BA}" dt="2019-03-19T20:46:17.941" v="15198"/>
          <ac:spMkLst>
            <pc:docMk/>
            <pc:sldMk cId="3417014901" sldId="693"/>
            <ac:spMk id="17" creationId="{3A058E06-F6AF-47EB-BBEC-354FF79BC265}"/>
          </ac:spMkLst>
        </pc:spChg>
        <pc:picChg chg="add del mod">
          <ac:chgData name="kevin burns" userId="f340c6d16bb86b4d" providerId="LiveId" clId="{8326D1A6-64C8-4663-95E9-FF887E52C7BA}" dt="2019-03-19T20:42:03.819" v="15083"/>
          <ac:picMkLst>
            <pc:docMk/>
            <pc:sldMk cId="3417014901" sldId="693"/>
            <ac:picMk id="9" creationId="{B22357BA-A23A-46D1-9833-AFC05AABCDB2}"/>
          </ac:picMkLst>
        </pc:picChg>
        <pc:picChg chg="add del mod ord modCrop">
          <ac:chgData name="kevin burns" userId="f340c6d16bb86b4d" providerId="LiveId" clId="{8326D1A6-64C8-4663-95E9-FF887E52C7BA}" dt="2019-03-19T20:44:07.811" v="15149"/>
          <ac:picMkLst>
            <pc:docMk/>
            <pc:sldMk cId="3417014901" sldId="693"/>
            <ac:picMk id="10" creationId="{E07F67A5-710C-4EB6-A1AF-032CEB793688}"/>
          </ac:picMkLst>
        </pc:picChg>
        <pc:picChg chg="del">
          <ac:chgData name="kevin burns" userId="f340c6d16bb86b4d" providerId="LiveId" clId="{8326D1A6-64C8-4663-95E9-FF887E52C7BA}" dt="2019-03-19T20:42:16.902" v="15086" actId="478"/>
          <ac:picMkLst>
            <pc:docMk/>
            <pc:sldMk cId="3417014901" sldId="693"/>
            <ac:picMk id="12" creationId="{9D1DE812-8EB0-4D4F-944F-D7D7DF694BB5}"/>
          </ac:picMkLst>
        </pc:picChg>
        <pc:picChg chg="del">
          <ac:chgData name="kevin burns" userId="f340c6d16bb86b4d" providerId="LiveId" clId="{8326D1A6-64C8-4663-95E9-FF887E52C7BA}" dt="2019-03-19T20:45:47.481" v="15193" actId="478"/>
          <ac:picMkLst>
            <pc:docMk/>
            <pc:sldMk cId="3417014901" sldId="693"/>
            <ac:picMk id="14" creationId="{0518E2BD-0C08-4D82-B151-3CB1934962F6}"/>
          </ac:picMkLst>
        </pc:picChg>
        <pc:picChg chg="add mod">
          <ac:chgData name="kevin burns" userId="f340c6d16bb86b4d" providerId="LiveId" clId="{8326D1A6-64C8-4663-95E9-FF887E52C7BA}" dt="2019-03-19T20:46:53.444" v="15201" actId="1076"/>
          <ac:picMkLst>
            <pc:docMk/>
            <pc:sldMk cId="3417014901" sldId="693"/>
            <ac:picMk id="15" creationId="{63DE2244-53B7-4463-B782-88D57E3CA878}"/>
          </ac:picMkLst>
        </pc:picChg>
        <pc:picChg chg="add del mod modCrop">
          <ac:chgData name="kevin burns" userId="f340c6d16bb86b4d" providerId="LiveId" clId="{8326D1A6-64C8-4663-95E9-FF887E52C7BA}" dt="2019-03-19T20:46:14.140" v="15197"/>
          <ac:picMkLst>
            <pc:docMk/>
            <pc:sldMk cId="3417014901" sldId="693"/>
            <ac:picMk id="16" creationId="{63DC3805-5AA8-472F-ACC9-502FC8CEDEBA}"/>
          </ac:picMkLst>
        </pc:picChg>
        <pc:picChg chg="add mod">
          <ac:chgData name="kevin burns" userId="f340c6d16bb86b4d" providerId="LiveId" clId="{8326D1A6-64C8-4663-95E9-FF887E52C7BA}" dt="2019-03-19T20:46:58.632" v="15202" actId="1076"/>
          <ac:picMkLst>
            <pc:docMk/>
            <pc:sldMk cId="3417014901" sldId="693"/>
            <ac:picMk id="18" creationId="{DE989FD9-54A3-4546-B5ED-37F971F5FC78}"/>
          </ac:picMkLst>
        </pc:picChg>
      </pc:sldChg>
      <pc:sldChg chg="modSp">
        <pc:chgData name="kevin burns" userId="f340c6d16bb86b4d" providerId="LiveId" clId="{8326D1A6-64C8-4663-95E9-FF887E52C7BA}" dt="2019-03-19T20:57:34.683" v="16150" actId="20577"/>
        <pc:sldMkLst>
          <pc:docMk/>
          <pc:sldMk cId="2838254782" sldId="694"/>
        </pc:sldMkLst>
        <pc:spChg chg="mod">
          <ac:chgData name="kevin burns" userId="f340c6d16bb86b4d" providerId="LiveId" clId="{8326D1A6-64C8-4663-95E9-FF887E52C7BA}" dt="2019-03-19T20:48:23.889" v="15245" actId="20577"/>
          <ac:spMkLst>
            <pc:docMk/>
            <pc:sldMk cId="2838254782" sldId="694"/>
            <ac:spMk id="2" creationId="{00000000-0000-0000-0000-000000000000}"/>
          </ac:spMkLst>
        </pc:spChg>
        <pc:spChg chg="mod">
          <ac:chgData name="kevin burns" userId="f340c6d16bb86b4d" providerId="LiveId" clId="{8326D1A6-64C8-4663-95E9-FF887E52C7BA}" dt="2019-03-19T20:57:34.683" v="16150" actId="20577"/>
          <ac:spMkLst>
            <pc:docMk/>
            <pc:sldMk cId="2838254782" sldId="694"/>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19T15:08:12.832" idx="1">
    <p:pos x="10" y="10"/>
    <p:text>In this example, the processing firm submitted the image on the left.  When reviewing the project I observed the issues with weak S-wave signal, and an incorrect calibrations.  The misplaced events resulted in a doubling of the estimated fracture half-length.    Correcting the mistakes placed the perforations in the correct position and located the center of the event clouds on the wellbore.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19T15:08:12.832" idx="1">
    <p:pos x="10" y="10"/>
    <p:text>In this example, the processing firm submitted the image on the left.  When reviewing the project I observed the issues with weak S-wave signal, and an incorrect calibrations.  The misplaced events resulted in a doubling of the estimated fracture half-length.    Correcting the mistakes placed the perforations in the correct position and located the center of the event clouds on the wellbore.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C4346-D926-4656-9904-6A3F2AF5D7C9}" type="datetimeFigureOut">
              <a:rPr lang="en-US" smtClean="0"/>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CD7C2-5E16-4472-B01F-18E8BBAF7E16}" type="slidenum">
              <a:rPr lang="en-US" smtClean="0"/>
              <a:t>‹#›</a:t>
            </a:fld>
            <a:endParaRPr lang="en-US"/>
          </a:p>
        </p:txBody>
      </p:sp>
    </p:spTree>
    <p:extLst>
      <p:ext uri="{BB962C8B-B14F-4D97-AF65-F5344CB8AC3E}">
        <p14:creationId xmlns:p14="http://schemas.microsoft.com/office/powerpoint/2010/main" val="380849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defTabSz="904875"/>
            <a:fld id="{52516834-ED9E-4CA0-8634-275F7E55BA30}" type="slidenum">
              <a:rPr lang="en-US" smtClean="0"/>
              <a:pPr defTabSz="904875"/>
              <a:t>1</a:t>
            </a:fld>
            <a:endParaRPr 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201130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B3522F-FF8E-4B6F-8E1C-9D26A14FBA94}"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237085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325714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358568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1705542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B3522F-FF8E-4B6F-8E1C-9D26A14FBA94}"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101722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B3522F-FF8E-4B6F-8E1C-9D26A14FBA94}" type="datetimeFigureOut">
              <a:rPr lang="en-US" smtClean="0"/>
              <a:t>3/22/2019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365738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244206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129931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405253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B3522F-FF8E-4B6F-8E1C-9D26A14FBA94}"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158884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B3522F-FF8E-4B6F-8E1C-9D26A14FBA94}"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184002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B3522F-FF8E-4B6F-8E1C-9D26A14FBA94}"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334688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B3522F-FF8E-4B6F-8E1C-9D26A14FBA94}"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380695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522F-FF8E-4B6F-8E1C-9D26A14FBA94}"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61350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B3522F-FF8E-4B6F-8E1C-9D26A14FBA94}"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127614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B3522F-FF8E-4B6F-8E1C-9D26A14FBA94}"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1BF8A23-6C2F-4FB4-82FF-0AD661CBB9BC}" type="slidenum">
              <a:rPr lang="en-US" smtClean="0"/>
              <a:t>‹#›</a:t>
            </a:fld>
            <a:endParaRPr lang="en-US"/>
          </a:p>
        </p:txBody>
      </p:sp>
    </p:spTree>
    <p:extLst>
      <p:ext uri="{BB962C8B-B14F-4D97-AF65-F5344CB8AC3E}">
        <p14:creationId xmlns:p14="http://schemas.microsoft.com/office/powerpoint/2010/main" val="395414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FB3522F-FF8E-4B6F-8E1C-9D26A14FBA94}" type="datetimeFigureOut">
              <a:rPr lang="en-US" smtClean="0"/>
              <a:t>3/22/2019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1BF8A23-6C2F-4FB4-82FF-0AD661CBB9BC}" type="slidenum">
              <a:rPr lang="en-US" smtClean="0"/>
              <a:t>‹#›</a:t>
            </a:fld>
            <a:endParaRPr lang="en-US"/>
          </a:p>
        </p:txBody>
      </p:sp>
    </p:spTree>
    <p:extLst>
      <p:ext uri="{BB962C8B-B14F-4D97-AF65-F5344CB8AC3E}">
        <p14:creationId xmlns:p14="http://schemas.microsoft.com/office/powerpoint/2010/main" val="39896077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keburns.com/single-post/2018/01/15/Comment-Comparison-of-microseismic-results-from-the-Bakken-Formation-processed-by-three-different-companies-Integration-with-surface-seismic-and-pumping-d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kebur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eburns.com/microseismic-vd-ma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ivek.burns@gmail.com?subject=SH%20Max%20directional%20discussion" TargetMode="External"/><Relationship Id="rId2" Type="http://schemas.openxmlformats.org/officeDocument/2006/relationships/hyperlink" Target="https://www.keburns.com/microseismic-vd-m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keburns.com/single-post/2018/06/26/Which-Borehole-Seismic-Geophone-should-I-u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ctrTitle"/>
          </p:nvPr>
        </p:nvSpPr>
        <p:spPr>
          <a:xfrm>
            <a:off x="2452688" y="1713883"/>
            <a:ext cx="7828450" cy="1274793"/>
          </a:xfrm>
        </p:spPr>
        <p:txBody>
          <a:bodyPr/>
          <a:lstStyle/>
          <a:p>
            <a:pPr eaLnBrk="1" hangingPunct="1"/>
            <a:r>
              <a:rPr lang="en-US" sz="3000" dirty="0"/>
              <a:t>Borehole Microseismic Survey Design and Processing Overview</a:t>
            </a:r>
          </a:p>
        </p:txBody>
      </p:sp>
      <p:sp>
        <p:nvSpPr>
          <p:cNvPr id="4100" name="Rectangle 5"/>
          <p:cNvSpPr>
            <a:spLocks noGrp="1" noChangeArrowheads="1"/>
          </p:cNvSpPr>
          <p:nvPr>
            <p:ph type="subTitle" idx="1"/>
          </p:nvPr>
        </p:nvSpPr>
        <p:spPr>
          <a:xfrm>
            <a:off x="2413848" y="3245851"/>
            <a:ext cx="7867290" cy="430213"/>
          </a:xfrm>
          <a:solidFill>
            <a:srgbClr val="FFFFFF"/>
          </a:solidFill>
        </p:spPr>
        <p:txBody>
          <a:bodyPr>
            <a:normAutofit/>
          </a:bodyPr>
          <a:lstStyle/>
          <a:p>
            <a:pPr eaLnBrk="1" hangingPunct="1"/>
            <a:r>
              <a:rPr lang="en-US" sz="2200" dirty="0">
                <a:solidFill>
                  <a:schemeClr val="bg2">
                    <a:lumMod val="50000"/>
                  </a:schemeClr>
                </a:solidFill>
              </a:rPr>
              <a:t>For more information visit www.keburns.com</a:t>
            </a:r>
          </a:p>
        </p:txBody>
      </p:sp>
      <p:sp>
        <p:nvSpPr>
          <p:cNvPr id="4098" name="Rectangle 6"/>
          <p:cNvSpPr>
            <a:spLocks noGrp="1" noChangeArrowheads="1"/>
          </p:cNvSpPr>
          <p:nvPr>
            <p:ph type="sldNum" sz="quarter" idx="12"/>
          </p:nvPr>
        </p:nvSpPr>
        <p:spPr>
          <a:noFill/>
        </p:spPr>
        <p:txBody>
          <a:bodyPr/>
          <a:lstStyle/>
          <a:p>
            <a:fld id="{DC5F7DBE-A7BC-42D8-B34E-B615F297095B}" type="slidenum">
              <a:rPr lang="en-US" smtClean="0"/>
              <a:pPr/>
              <a:t>1</a:t>
            </a:fld>
            <a:endParaRPr lang="en-US" dirty="0"/>
          </a:p>
        </p:txBody>
      </p:sp>
      <p:sp>
        <p:nvSpPr>
          <p:cNvPr id="4101" name="Text Box 7"/>
          <p:cNvSpPr txBox="1">
            <a:spLocks noChangeArrowheads="1"/>
          </p:cNvSpPr>
          <p:nvPr/>
        </p:nvSpPr>
        <p:spPr bwMode="auto">
          <a:xfrm>
            <a:off x="2452689" y="5924551"/>
            <a:ext cx="1779654" cy="276999"/>
          </a:xfrm>
          <a:prstGeom prst="rect">
            <a:avLst/>
          </a:prstGeom>
          <a:noFill/>
          <a:ln w="9525">
            <a:noFill/>
            <a:miter lim="800000"/>
            <a:headEnd/>
            <a:tailEnd/>
          </a:ln>
        </p:spPr>
        <p:txBody>
          <a:bodyPr wrap="none">
            <a:spAutoFit/>
          </a:bodyPr>
          <a:lstStyle/>
          <a:p>
            <a:r>
              <a:rPr lang="en-US" sz="1200" dirty="0">
                <a:solidFill>
                  <a:schemeClr val="bg2"/>
                </a:solidFill>
              </a:rPr>
              <a:t>Report by Kevin Burns</a:t>
            </a:r>
          </a:p>
        </p:txBody>
      </p:sp>
      <p:sp>
        <p:nvSpPr>
          <p:cNvPr id="4102" name="Text Box 8"/>
          <p:cNvSpPr txBox="1">
            <a:spLocks noChangeArrowheads="1"/>
          </p:cNvSpPr>
          <p:nvPr/>
        </p:nvSpPr>
        <p:spPr bwMode="auto">
          <a:xfrm>
            <a:off x="2452688" y="6181726"/>
            <a:ext cx="771365" cy="246221"/>
          </a:xfrm>
          <a:prstGeom prst="rect">
            <a:avLst/>
          </a:prstGeom>
          <a:noFill/>
          <a:ln w="9525">
            <a:noFill/>
            <a:miter lim="800000"/>
            <a:headEnd/>
            <a:tailEnd/>
          </a:ln>
        </p:spPr>
        <p:txBody>
          <a:bodyPr wrap="none">
            <a:spAutoFit/>
          </a:bodyPr>
          <a:lstStyle/>
          <a:p>
            <a:r>
              <a:rPr lang="en-US" sz="1000" dirty="0">
                <a:solidFill>
                  <a:schemeClr val="bg2"/>
                </a:solidFill>
              </a:rPr>
              <a:t>Feb.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Geophone Orientation</a:t>
            </a:r>
          </a:p>
        </p:txBody>
      </p:sp>
      <p:sp>
        <p:nvSpPr>
          <p:cNvPr id="3" name="Content Placeholder 2"/>
          <p:cNvSpPr>
            <a:spLocks noGrp="1"/>
          </p:cNvSpPr>
          <p:nvPr>
            <p:ph idx="1"/>
          </p:nvPr>
        </p:nvSpPr>
        <p:spPr/>
        <p:txBody>
          <a:bodyPr>
            <a:normAutofit fontScale="92500" lnSpcReduction="20000"/>
          </a:bodyPr>
          <a:lstStyle/>
          <a:p>
            <a:r>
              <a:rPr lang="en-US" dirty="0"/>
              <a:t>For traditional microseismic operations we require a known source for orientating the geophones (a.k.a levels or tools).   </a:t>
            </a:r>
          </a:p>
          <a:p>
            <a:r>
              <a:rPr lang="en-US" dirty="0"/>
              <a:t>Orientation shots can include one or more of the following:</a:t>
            </a:r>
          </a:p>
          <a:p>
            <a:pPr lvl="1"/>
            <a:r>
              <a:rPr lang="en-US" dirty="0"/>
              <a:t>Perforation shot(s)</a:t>
            </a:r>
          </a:p>
          <a:p>
            <a:pPr lvl="1"/>
            <a:r>
              <a:rPr lang="en-US" dirty="0"/>
              <a:t>Stringshot(s)</a:t>
            </a:r>
          </a:p>
          <a:p>
            <a:pPr lvl="1"/>
            <a:r>
              <a:rPr lang="en-US" dirty="0"/>
              <a:t>Vibroseis</a:t>
            </a:r>
          </a:p>
          <a:p>
            <a:pPr lvl="1"/>
            <a:r>
              <a:rPr lang="en-US" dirty="0"/>
              <a:t>Early event(s)</a:t>
            </a:r>
          </a:p>
          <a:p>
            <a:endParaRPr lang="en-US" dirty="0"/>
          </a:p>
          <a:p>
            <a:r>
              <a:rPr lang="en-US" dirty="0"/>
              <a:t>As the array is deployed in the wellbore, most tools can spin along a flexible interconnect and thus can be pointed in various directions.  This is not a problem as the orientation process determines how the individual tool direction.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10</a:t>
            </a:fld>
            <a:endParaRPr lang="en-US" dirty="0"/>
          </a:p>
        </p:txBody>
      </p:sp>
    </p:spTree>
    <p:extLst>
      <p:ext uri="{BB962C8B-B14F-4D97-AF65-F5344CB8AC3E}">
        <p14:creationId xmlns:p14="http://schemas.microsoft.com/office/powerpoint/2010/main" val="195833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Geophone Orientation Quality Control</a:t>
            </a:r>
          </a:p>
        </p:txBody>
      </p:sp>
      <p:sp>
        <p:nvSpPr>
          <p:cNvPr id="3" name="Content Placeholder 2"/>
          <p:cNvSpPr>
            <a:spLocks noGrp="1"/>
          </p:cNvSpPr>
          <p:nvPr>
            <p:ph idx="1"/>
          </p:nvPr>
        </p:nvSpPr>
        <p:spPr>
          <a:xfrm>
            <a:off x="1154954" y="2603500"/>
            <a:ext cx="6207871" cy="3416300"/>
          </a:xfrm>
        </p:spPr>
        <p:txBody>
          <a:bodyPr/>
          <a:lstStyle/>
          <a:p>
            <a:r>
              <a:rPr lang="en-US" dirty="0"/>
              <a:t>Once the geophone array (a.k.a. toolstring) is oriented these orientations need to be checked against known shots or assumed early events (assumptions based on individual project).   </a:t>
            </a:r>
          </a:p>
          <a:p>
            <a:r>
              <a:rPr lang="en-US" dirty="0"/>
              <a:t>Orientation </a:t>
            </a:r>
            <a:r>
              <a:rPr lang="en-US" i="1" dirty="0"/>
              <a:t>drift</a:t>
            </a:r>
            <a:r>
              <a:rPr lang="en-US" dirty="0"/>
              <a:t> can be observed in the plots and are resolved by the processing staff.  The most common source of error is due to well head coordinates.   </a:t>
            </a:r>
          </a:p>
          <a:p>
            <a:pPr lvl="1"/>
            <a:r>
              <a:rPr lang="en-US" dirty="0"/>
              <a:t>Sample image is oriented on stage 3 middle event, note the orientation drifting as the result of a significant well head error.  </a:t>
            </a:r>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11</a:t>
            </a:fld>
            <a:endParaRPr lang="en-US" dirty="0"/>
          </a:p>
        </p:txBody>
      </p:sp>
      <p:pic>
        <p:nvPicPr>
          <p:cNvPr id="6" name="Picture 5">
            <a:extLst>
              <a:ext uri="{FF2B5EF4-FFF2-40B4-BE49-F238E27FC236}">
                <a16:creationId xmlns:a16="http://schemas.microsoft.com/office/drawing/2014/main" id="{533C6DC5-B89A-4669-A179-6F7E6C950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670" y="2321485"/>
            <a:ext cx="4182059" cy="3562847"/>
          </a:xfrm>
          <a:prstGeom prst="rect">
            <a:avLst/>
          </a:prstGeom>
        </p:spPr>
      </p:pic>
    </p:spTree>
    <p:extLst>
      <p:ext uri="{BB962C8B-B14F-4D97-AF65-F5344CB8AC3E}">
        <p14:creationId xmlns:p14="http://schemas.microsoft.com/office/powerpoint/2010/main" val="30048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Geophone Orientation Quality Control</a:t>
            </a:r>
          </a:p>
        </p:txBody>
      </p:sp>
      <p:sp>
        <p:nvSpPr>
          <p:cNvPr id="3" name="Content Placeholder 2"/>
          <p:cNvSpPr>
            <a:spLocks noGrp="1"/>
          </p:cNvSpPr>
          <p:nvPr>
            <p:ph idx="1"/>
          </p:nvPr>
        </p:nvSpPr>
        <p:spPr/>
        <p:txBody>
          <a:bodyPr>
            <a:normAutofit/>
          </a:bodyPr>
          <a:lstStyle/>
          <a:p>
            <a:r>
              <a:rPr lang="en-US" dirty="0"/>
              <a:t>A summary list of all geophone orientations are plotted and analyzed for consistency.  If possible, an average is taken and some geophones tools (noisy tool on a particular shot) are removed from averaging. </a:t>
            </a:r>
          </a:p>
          <a:p>
            <a:pPr lvl="1"/>
            <a:r>
              <a:rPr lang="en-US" dirty="0"/>
              <a:t>If a particular geophone is displaying a high level of noise, the geophone may be removed from orientations but can still be used for event location (distance and depth).  Review the CBL for the monitor well.</a:t>
            </a:r>
          </a:p>
          <a:p>
            <a:endParaRPr lang="en-US" dirty="0"/>
          </a:p>
          <a:p>
            <a:r>
              <a:rPr lang="en-US" dirty="0"/>
              <a:t>Unstable orientations are typically the result of incorrect wellhead locations (most common, example in previous slide), unaccounted/unknown deviation within the monitoring well, and error within the treatment well.</a:t>
            </a:r>
          </a:p>
          <a:p>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12</a:t>
            </a:fld>
            <a:endParaRPr lang="en-US" dirty="0"/>
          </a:p>
        </p:txBody>
      </p:sp>
    </p:spTree>
    <p:extLst>
      <p:ext uri="{BB962C8B-B14F-4D97-AF65-F5344CB8AC3E}">
        <p14:creationId xmlns:p14="http://schemas.microsoft.com/office/powerpoint/2010/main" val="184877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180 Degree Ambiguity – When to flip?</a:t>
            </a:r>
          </a:p>
        </p:txBody>
      </p:sp>
      <p:sp>
        <p:nvSpPr>
          <p:cNvPr id="3" name="Content Placeholder 2"/>
          <p:cNvSpPr>
            <a:spLocks noGrp="1"/>
          </p:cNvSpPr>
          <p:nvPr>
            <p:ph idx="1"/>
          </p:nvPr>
        </p:nvSpPr>
        <p:spPr>
          <a:xfrm>
            <a:off x="1154954" y="2603500"/>
            <a:ext cx="6798421" cy="3416300"/>
          </a:xfrm>
        </p:spPr>
        <p:txBody>
          <a:bodyPr>
            <a:normAutofit fontScale="92500" lnSpcReduction="10000"/>
          </a:bodyPr>
          <a:lstStyle/>
          <a:p>
            <a:r>
              <a:rPr lang="en-US" dirty="0"/>
              <a:t>At times there are some inherent ambiguities when locating microseismic data and assumptions need to be made based on other criteria to account for this ambiguity.</a:t>
            </a:r>
          </a:p>
          <a:p>
            <a:r>
              <a:rPr lang="en-US" dirty="0"/>
              <a:t>Note the image sourced from the </a:t>
            </a:r>
            <a:r>
              <a:rPr lang="en-US" dirty="0" err="1"/>
              <a:t>Hayles</a:t>
            </a:r>
            <a:r>
              <a:rPr lang="en-US" dirty="0"/>
              <a:t> et al. paper to the right depicts events that tend to occur around the monitor well and not near the wellbore.  These events should be relocated. Discussed further </a:t>
            </a:r>
            <a:r>
              <a:rPr lang="en-US" dirty="0">
                <a:hlinkClick r:id="rId2"/>
              </a:rPr>
              <a:t>here</a:t>
            </a:r>
            <a:r>
              <a:rPr lang="en-US" dirty="0"/>
              <a:t>.</a:t>
            </a:r>
          </a:p>
          <a:p>
            <a:r>
              <a:rPr lang="en-US" dirty="0"/>
              <a:t>Examples of other tools include</a:t>
            </a:r>
          </a:p>
          <a:p>
            <a:pPr lvl="1"/>
            <a:r>
              <a:rPr lang="en-US" dirty="0"/>
              <a:t>Examining event fracture propagation sequence</a:t>
            </a:r>
          </a:p>
          <a:p>
            <a:pPr lvl="1"/>
            <a:r>
              <a:rPr lang="en-US" dirty="0"/>
              <a:t>Comparison with event distribution of other stages</a:t>
            </a:r>
          </a:p>
          <a:p>
            <a:pPr lvl="1"/>
            <a:r>
              <a:rPr lang="en-US" dirty="0"/>
              <a:t>Event attributes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13</a:t>
            </a:fld>
            <a:endParaRPr lang="en-US" dirty="0"/>
          </a:p>
        </p:txBody>
      </p:sp>
      <p:pic>
        <p:nvPicPr>
          <p:cNvPr id="6" name="Picture 5">
            <a:extLst>
              <a:ext uri="{FF2B5EF4-FFF2-40B4-BE49-F238E27FC236}">
                <a16:creationId xmlns:a16="http://schemas.microsoft.com/office/drawing/2014/main" id="{57EA83A4-1D81-4653-B3C5-E440F5135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236" y="2396857"/>
            <a:ext cx="3377923" cy="4165413"/>
          </a:xfrm>
          <a:prstGeom prst="rect">
            <a:avLst/>
          </a:prstGeom>
        </p:spPr>
      </p:pic>
    </p:spTree>
    <p:extLst>
      <p:ext uri="{BB962C8B-B14F-4D97-AF65-F5344CB8AC3E}">
        <p14:creationId xmlns:p14="http://schemas.microsoft.com/office/powerpoint/2010/main" val="43409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Modeling</a:t>
            </a:r>
          </a:p>
        </p:txBody>
      </p:sp>
      <p:sp>
        <p:nvSpPr>
          <p:cNvPr id="3" name="Content Placeholder 2"/>
          <p:cNvSpPr>
            <a:spLocks noGrp="1"/>
          </p:cNvSpPr>
          <p:nvPr>
            <p:ph idx="1"/>
          </p:nvPr>
        </p:nvSpPr>
        <p:spPr>
          <a:xfrm>
            <a:off x="1154954" y="2503503"/>
            <a:ext cx="7980168" cy="3992548"/>
          </a:xfrm>
        </p:spPr>
        <p:txBody>
          <a:bodyPr/>
          <a:lstStyle/>
          <a:p>
            <a:r>
              <a:rPr lang="en-US" dirty="0"/>
              <a:t>Velocity models are typically constructed around a combination of formation tops, sonic logs, anisotropic parameters, and layering tilt.</a:t>
            </a:r>
          </a:p>
          <a:p>
            <a:r>
              <a:rPr lang="en-US" dirty="0"/>
              <a:t>Models are then updated using manual or tomographic procedures on calibration events (typically </a:t>
            </a:r>
            <a:r>
              <a:rPr lang="en-US" dirty="0" err="1"/>
              <a:t>perfs</a:t>
            </a:r>
            <a:r>
              <a:rPr lang="en-US" dirty="0"/>
              <a:t>, string shots, ball hits, or early events)</a:t>
            </a:r>
          </a:p>
          <a:p>
            <a:r>
              <a:rPr lang="en-US" dirty="0"/>
              <a:t>Special care needs to be taken with modeling as various location methods can create stacking artifacts (events trapped on velocity boundaries).  Mitigation steps include introducing step-wise intervals, filtering (weighted averaging) of the velocities, etc.  </a:t>
            </a:r>
          </a:p>
          <a:p>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14</a:t>
            </a:fld>
            <a:endParaRPr lang="en-US" dirty="0"/>
          </a:p>
        </p:txBody>
      </p:sp>
    </p:spTree>
    <p:extLst>
      <p:ext uri="{BB962C8B-B14F-4D97-AF65-F5344CB8AC3E}">
        <p14:creationId xmlns:p14="http://schemas.microsoft.com/office/powerpoint/2010/main" val="331970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Poor Modeling</a:t>
            </a:r>
          </a:p>
        </p:txBody>
      </p:sp>
      <p:sp>
        <p:nvSpPr>
          <p:cNvPr id="5" name="Text Placeholder 4">
            <a:extLst>
              <a:ext uri="{FF2B5EF4-FFF2-40B4-BE49-F238E27FC236}">
                <a16:creationId xmlns:a16="http://schemas.microsoft.com/office/drawing/2014/main" id="{6420F468-95C8-4B86-82FD-A5384131A19D}"/>
              </a:ext>
            </a:extLst>
          </p:cNvPr>
          <p:cNvSpPr>
            <a:spLocks noGrp="1"/>
          </p:cNvSpPr>
          <p:nvPr>
            <p:ph type="body" idx="1"/>
          </p:nvPr>
        </p:nvSpPr>
        <p:spPr/>
        <p:txBody>
          <a:bodyPr/>
          <a:lstStyle/>
          <a:p>
            <a:r>
              <a:rPr lang="en-US" dirty="0"/>
              <a:t>Events centered off wellbore</a:t>
            </a:r>
          </a:p>
        </p:txBody>
      </p:sp>
      <p:sp>
        <p:nvSpPr>
          <p:cNvPr id="6" name="Text Placeholder 5">
            <a:extLst>
              <a:ext uri="{FF2B5EF4-FFF2-40B4-BE49-F238E27FC236}">
                <a16:creationId xmlns:a16="http://schemas.microsoft.com/office/drawing/2014/main" id="{6D160FED-C057-42F0-A908-D365ACE71585}"/>
              </a:ext>
            </a:extLst>
          </p:cNvPr>
          <p:cNvSpPr>
            <a:spLocks noGrp="1"/>
          </p:cNvSpPr>
          <p:nvPr>
            <p:ph type="body" sz="quarter" idx="3"/>
          </p:nvPr>
        </p:nvSpPr>
        <p:spPr/>
        <p:txBody>
          <a:bodyPr/>
          <a:lstStyle/>
          <a:p>
            <a:r>
              <a:rPr lang="en-US" dirty="0"/>
              <a:t>Perforation Events</a:t>
            </a:r>
          </a:p>
        </p:txBody>
      </p:sp>
      <p:pic>
        <p:nvPicPr>
          <p:cNvPr id="14" name="Content Placeholder 13">
            <a:extLst>
              <a:ext uri="{FF2B5EF4-FFF2-40B4-BE49-F238E27FC236}">
                <a16:creationId xmlns:a16="http://schemas.microsoft.com/office/drawing/2014/main" id="{0518E2BD-0C08-4D82-B151-3CB1934962F6}"/>
              </a:ext>
            </a:extLst>
          </p:cNvPr>
          <p:cNvPicPr>
            <a:picLocks noGrp="1" noChangeAspect="1"/>
          </p:cNvPicPr>
          <p:nvPr>
            <p:ph sz="quarter" idx="4"/>
          </p:nvPr>
        </p:nvPicPr>
        <p:blipFill>
          <a:blip r:embed="rId2"/>
          <a:stretch>
            <a:fillRect/>
          </a:stretch>
        </p:blipFill>
        <p:spPr>
          <a:xfrm>
            <a:off x="8082995" y="3179763"/>
            <a:ext cx="1075848" cy="2840037"/>
          </a:xfrm>
          <a:prstGeom prst="rect">
            <a:avLst/>
          </a:prstGeom>
        </p:spPr>
      </p:pic>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15</a:t>
            </a:fld>
            <a:endParaRPr lang="en-US" dirty="0"/>
          </a:p>
        </p:txBody>
      </p:sp>
      <p:pic>
        <p:nvPicPr>
          <p:cNvPr id="12" name="Content Placeholder 11">
            <a:extLst>
              <a:ext uri="{FF2B5EF4-FFF2-40B4-BE49-F238E27FC236}">
                <a16:creationId xmlns:a16="http://schemas.microsoft.com/office/drawing/2014/main" id="{9D1DE812-8EB0-4D4F-944F-D7D7DF694BB5}"/>
              </a:ext>
            </a:extLst>
          </p:cNvPr>
          <p:cNvPicPr>
            <a:picLocks noGrp="1" noChangeAspect="1"/>
          </p:cNvPicPr>
          <p:nvPr>
            <p:ph sz="half" idx="2"/>
          </p:nvPr>
        </p:nvPicPr>
        <p:blipFill>
          <a:blip r:embed="rId3"/>
          <a:stretch>
            <a:fillRect/>
          </a:stretch>
        </p:blipFill>
        <p:spPr>
          <a:xfrm>
            <a:off x="3007037" y="3179763"/>
            <a:ext cx="1121738" cy="2840037"/>
          </a:xfrm>
          <a:prstGeom prst="rect">
            <a:avLst/>
          </a:prstGeom>
        </p:spPr>
      </p:pic>
      <p:sp>
        <p:nvSpPr>
          <p:cNvPr id="13" name="TextBox 12">
            <a:extLst>
              <a:ext uri="{FF2B5EF4-FFF2-40B4-BE49-F238E27FC236}">
                <a16:creationId xmlns:a16="http://schemas.microsoft.com/office/drawing/2014/main" id="{78F31AF4-3B12-4447-A8AF-17310C5DABB9}"/>
              </a:ext>
            </a:extLst>
          </p:cNvPr>
          <p:cNvSpPr txBox="1"/>
          <p:nvPr/>
        </p:nvSpPr>
        <p:spPr>
          <a:xfrm>
            <a:off x="3607097" y="3308907"/>
            <a:ext cx="1561646" cy="369332"/>
          </a:xfrm>
          <a:prstGeom prst="rect">
            <a:avLst/>
          </a:prstGeom>
          <a:noFill/>
        </p:spPr>
        <p:txBody>
          <a:bodyPr wrap="none" rtlCol="0">
            <a:spAutoFit/>
          </a:bodyPr>
          <a:lstStyle/>
          <a:p>
            <a:r>
              <a:rPr lang="en-US" dirty="0"/>
              <a:t>Monitor Well</a:t>
            </a:r>
          </a:p>
        </p:txBody>
      </p:sp>
    </p:spTree>
    <p:extLst>
      <p:ext uri="{BB962C8B-B14F-4D97-AF65-F5344CB8AC3E}">
        <p14:creationId xmlns:p14="http://schemas.microsoft.com/office/powerpoint/2010/main" val="50469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Modeling Quality Control</a:t>
            </a:r>
          </a:p>
        </p:txBody>
      </p:sp>
      <p:sp>
        <p:nvSpPr>
          <p:cNvPr id="3" name="Content Placeholder 2"/>
          <p:cNvSpPr>
            <a:spLocks noGrp="1"/>
          </p:cNvSpPr>
          <p:nvPr>
            <p:ph idx="1"/>
          </p:nvPr>
        </p:nvSpPr>
        <p:spPr/>
        <p:txBody>
          <a:bodyPr/>
          <a:lstStyle/>
          <a:p>
            <a:r>
              <a:rPr lang="en-US" dirty="0"/>
              <a:t>Special care is taken when adjusting the modeled values to fit the calibration shots  </a:t>
            </a:r>
          </a:p>
          <a:p>
            <a:pPr lvl="1"/>
            <a:r>
              <a:rPr lang="en-US" dirty="0"/>
              <a:t>Checks are run for artifacts generated by layered modeling (may not be apparent for individual stages/calibrations events)</a:t>
            </a:r>
          </a:p>
          <a:p>
            <a:pPr lvl="1"/>
            <a:r>
              <a:rPr lang="en-US" dirty="0"/>
              <a:t>Adjustments are made in small increments</a:t>
            </a:r>
          </a:p>
          <a:p>
            <a:pPr lvl="1"/>
            <a:r>
              <a:rPr lang="en-US" dirty="0"/>
              <a:t>Minimization of number of models (if numerous models are used why?)</a:t>
            </a:r>
          </a:p>
          <a:p>
            <a:pPr lvl="2"/>
            <a:r>
              <a:rPr lang="en-US" dirty="0"/>
              <a:t> Models adjusted on a per stage basis indicate poor control)</a:t>
            </a:r>
          </a:p>
          <a:p>
            <a:pPr lvl="2"/>
            <a:r>
              <a:rPr lang="en-US" dirty="0"/>
              <a:t>Investigate how layered velocities are changing in each layer or how layer thickness </a:t>
            </a:r>
            <a:r>
              <a:rPr lang="en-US"/>
              <a:t>is changing</a:t>
            </a:r>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16</a:t>
            </a:fld>
            <a:endParaRPr lang="en-US" dirty="0"/>
          </a:p>
        </p:txBody>
      </p:sp>
    </p:spTree>
    <p:extLst>
      <p:ext uri="{BB962C8B-B14F-4D97-AF65-F5344CB8AC3E}">
        <p14:creationId xmlns:p14="http://schemas.microsoft.com/office/powerpoint/2010/main" val="131223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Locations</a:t>
            </a:r>
          </a:p>
        </p:txBody>
      </p:sp>
      <p:sp>
        <p:nvSpPr>
          <p:cNvPr id="3" name="Content Placeholder 2"/>
          <p:cNvSpPr>
            <a:spLocks noGrp="1"/>
          </p:cNvSpPr>
          <p:nvPr>
            <p:ph idx="1"/>
          </p:nvPr>
        </p:nvSpPr>
        <p:spPr>
          <a:xfrm>
            <a:off x="1225117" y="2379215"/>
            <a:ext cx="10156055" cy="4116835"/>
          </a:xfrm>
        </p:spPr>
        <p:txBody>
          <a:bodyPr>
            <a:normAutofit/>
          </a:bodyPr>
          <a:lstStyle/>
          <a:p>
            <a:r>
              <a:rPr lang="en-US" dirty="0"/>
              <a:t>Why do some stages have more events than others?</a:t>
            </a:r>
          </a:p>
          <a:p>
            <a:r>
              <a:rPr lang="en-US" dirty="0"/>
              <a:t>Why are some stage events in the wrong place after calibration verified?</a:t>
            </a:r>
          </a:p>
          <a:p>
            <a:r>
              <a:rPr lang="en-US" dirty="0"/>
              <a:t>Should I assume symmetry around the wellbore?</a:t>
            </a:r>
          </a:p>
          <a:p>
            <a:r>
              <a:rPr lang="en-US" dirty="0"/>
              <a:t>Why are the waveform moveouts important?</a:t>
            </a:r>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17</a:t>
            </a:fld>
            <a:endParaRPr lang="en-US" dirty="0"/>
          </a:p>
        </p:txBody>
      </p:sp>
      <p:sp>
        <p:nvSpPr>
          <p:cNvPr id="5" name="TextBox 4"/>
          <p:cNvSpPr txBox="1"/>
          <p:nvPr/>
        </p:nvSpPr>
        <p:spPr>
          <a:xfrm>
            <a:off x="9023773" y="1686468"/>
            <a:ext cx="588623" cy="230832"/>
          </a:xfrm>
          <a:prstGeom prst="rect">
            <a:avLst/>
          </a:prstGeom>
          <a:noFill/>
        </p:spPr>
        <p:txBody>
          <a:bodyPr wrap="none" rtlCol="0">
            <a:spAutoFit/>
          </a:bodyPr>
          <a:lstStyle/>
          <a:p>
            <a:r>
              <a:rPr lang="en-US" sz="900" dirty="0"/>
              <a:t>Receiver</a:t>
            </a:r>
          </a:p>
        </p:txBody>
      </p:sp>
    </p:spTree>
    <p:extLst>
      <p:ext uri="{BB962C8B-B14F-4D97-AF65-F5344CB8AC3E}">
        <p14:creationId xmlns:p14="http://schemas.microsoft.com/office/powerpoint/2010/main" val="399046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Position Events</a:t>
            </a:r>
          </a:p>
        </p:txBody>
      </p:sp>
      <p:sp>
        <p:nvSpPr>
          <p:cNvPr id="3" name="Content Placeholder 2"/>
          <p:cNvSpPr>
            <a:spLocks noGrp="1"/>
          </p:cNvSpPr>
          <p:nvPr>
            <p:ph idx="1"/>
          </p:nvPr>
        </p:nvSpPr>
        <p:spPr/>
        <p:txBody>
          <a:bodyPr>
            <a:normAutofit fontScale="92500" lnSpcReduction="10000"/>
          </a:bodyPr>
          <a:lstStyle/>
          <a:p>
            <a:r>
              <a:rPr lang="en-US" sz="1800" dirty="0"/>
              <a:t>Possible Causes</a:t>
            </a:r>
          </a:p>
          <a:p>
            <a:pPr lvl="1"/>
            <a:r>
              <a:rPr lang="en-US" dirty="0"/>
              <a:t>Faulting</a:t>
            </a:r>
          </a:p>
          <a:p>
            <a:pPr lvl="1"/>
            <a:r>
              <a:rPr lang="en-US" dirty="0"/>
              <a:t>Communication with nearby well</a:t>
            </a:r>
          </a:p>
          <a:p>
            <a:pPr lvl="1"/>
            <a:r>
              <a:rPr lang="en-US" dirty="0"/>
              <a:t>Communication with previous stimulation</a:t>
            </a:r>
          </a:p>
          <a:p>
            <a:pPr lvl="1"/>
            <a:r>
              <a:rPr lang="en-US" dirty="0"/>
              <a:t>Dominate single </a:t>
            </a:r>
            <a:r>
              <a:rPr lang="en-US" dirty="0" err="1"/>
              <a:t>perfs</a:t>
            </a:r>
            <a:r>
              <a:rPr lang="en-US" dirty="0"/>
              <a:t> (compare with MWD Gamma log)</a:t>
            </a:r>
          </a:p>
          <a:p>
            <a:pPr lvl="1"/>
            <a:r>
              <a:rPr lang="en-US" dirty="0"/>
              <a:t>Well-related issues (Poor packer isolation, premature sleeve opening, etc.)</a:t>
            </a:r>
          </a:p>
          <a:p>
            <a:r>
              <a:rPr lang="en-US" sz="1800" dirty="0"/>
              <a:t>Non-connected events</a:t>
            </a:r>
          </a:p>
          <a:p>
            <a:pPr lvl="1"/>
            <a:r>
              <a:rPr lang="en-US" dirty="0"/>
              <a:t>It is not uncommon to locate events which appear unconnected to the </a:t>
            </a:r>
            <a:r>
              <a:rPr lang="en-US" i="1" dirty="0"/>
              <a:t>cloud</a:t>
            </a:r>
            <a:r>
              <a:rPr lang="en-US" dirty="0"/>
              <a:t> of events.  This can happen if the stimulation migrates through a </a:t>
            </a:r>
            <a:r>
              <a:rPr lang="en-US" i="1" dirty="0"/>
              <a:t>ductile</a:t>
            </a:r>
            <a:r>
              <a:rPr lang="en-US" dirty="0"/>
              <a:t> zone or when connected to a fault.  Reviewing the completions/event development in time is suggested as a QC tool as well as the event attributes.</a:t>
            </a:r>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18</a:t>
            </a:fld>
            <a:endParaRPr lang="en-US" dirty="0"/>
          </a:p>
        </p:txBody>
      </p:sp>
    </p:spTree>
    <p:extLst>
      <p:ext uri="{BB962C8B-B14F-4D97-AF65-F5344CB8AC3E}">
        <p14:creationId xmlns:p14="http://schemas.microsoft.com/office/powerpoint/2010/main" val="229837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Position Events Examples</a:t>
            </a:r>
          </a:p>
        </p:txBody>
      </p:sp>
      <p:sp>
        <p:nvSpPr>
          <p:cNvPr id="5" name="Text Placeholder 4">
            <a:extLst>
              <a:ext uri="{FF2B5EF4-FFF2-40B4-BE49-F238E27FC236}">
                <a16:creationId xmlns:a16="http://schemas.microsoft.com/office/drawing/2014/main" id="{6420F468-95C8-4B86-82FD-A5384131A19D}"/>
              </a:ext>
            </a:extLst>
          </p:cNvPr>
          <p:cNvSpPr>
            <a:spLocks noGrp="1"/>
          </p:cNvSpPr>
          <p:nvPr>
            <p:ph type="body" idx="1"/>
          </p:nvPr>
        </p:nvSpPr>
        <p:spPr/>
        <p:txBody>
          <a:bodyPr/>
          <a:lstStyle/>
          <a:p>
            <a:r>
              <a:rPr lang="en-US" dirty="0"/>
              <a:t>Sleeve Failure</a:t>
            </a:r>
          </a:p>
        </p:txBody>
      </p:sp>
      <p:sp>
        <p:nvSpPr>
          <p:cNvPr id="6" name="Text Placeholder 5">
            <a:extLst>
              <a:ext uri="{FF2B5EF4-FFF2-40B4-BE49-F238E27FC236}">
                <a16:creationId xmlns:a16="http://schemas.microsoft.com/office/drawing/2014/main" id="{6D160FED-C057-42F0-A908-D365ACE71585}"/>
              </a:ext>
            </a:extLst>
          </p:cNvPr>
          <p:cNvSpPr>
            <a:spLocks noGrp="1"/>
          </p:cNvSpPr>
          <p:nvPr>
            <p:ph type="body" sz="quarter" idx="3"/>
          </p:nvPr>
        </p:nvSpPr>
        <p:spPr/>
        <p:txBody>
          <a:bodyPr/>
          <a:lstStyle/>
          <a:p>
            <a:r>
              <a:rPr lang="en-US" dirty="0"/>
              <a:t>Disconnected Events</a:t>
            </a:r>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19</a:t>
            </a:fld>
            <a:endParaRPr lang="en-US" dirty="0"/>
          </a:p>
        </p:txBody>
      </p:sp>
      <p:pic>
        <p:nvPicPr>
          <p:cNvPr id="15" name="Content Placeholder 4">
            <a:extLst>
              <a:ext uri="{FF2B5EF4-FFF2-40B4-BE49-F238E27FC236}">
                <a16:creationId xmlns:a16="http://schemas.microsoft.com/office/drawing/2014/main" id="{63DE2244-53B7-4463-B782-88D57E3CA87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224" t="2208" r="41204" b="17062"/>
          <a:stretch/>
        </p:blipFill>
        <p:spPr>
          <a:xfrm>
            <a:off x="1154954" y="3176653"/>
            <a:ext cx="3461618" cy="3481785"/>
          </a:xfrm>
          <a:prstGeom prst="rect">
            <a:avLst/>
          </a:prstGeom>
        </p:spPr>
      </p:pic>
      <p:pic>
        <p:nvPicPr>
          <p:cNvPr id="18" name="Picture 3">
            <a:extLst>
              <a:ext uri="{FF2B5EF4-FFF2-40B4-BE49-F238E27FC236}">
                <a16:creationId xmlns:a16="http://schemas.microsoft.com/office/drawing/2014/main" id="{DE989FD9-54A3-4546-B5ED-37F971F5FC78}"/>
              </a:ext>
            </a:extLst>
          </p:cNvPr>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16437" r="37403"/>
          <a:stretch/>
        </p:blipFill>
        <p:spPr bwMode="auto">
          <a:xfrm>
            <a:off x="6208712" y="3220716"/>
            <a:ext cx="3018408" cy="348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1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This PowerPoint presentation is intended to be used as an introduction into the steps taken when deciding to monitor the hydraulic fracture completions of a well, how to design the array, and what to look out for.</a:t>
            </a:r>
          </a:p>
          <a:p>
            <a:r>
              <a:rPr lang="en-US" dirty="0"/>
              <a:t>The ancillary goal of this presentation is to better educate the end-users of microseismic monitoring to improve the QC process as most QC is performed by the same firm that both acquires and processes the data.</a:t>
            </a:r>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2</a:t>
            </a:fld>
            <a:endParaRPr lang="en-US" dirty="0"/>
          </a:p>
        </p:txBody>
      </p:sp>
    </p:spTree>
    <p:extLst>
      <p:ext uri="{BB962C8B-B14F-4D97-AF65-F5344CB8AC3E}">
        <p14:creationId xmlns:p14="http://schemas.microsoft.com/office/powerpoint/2010/main" val="249872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Frequency Comments</a:t>
            </a:r>
          </a:p>
        </p:txBody>
      </p:sp>
      <p:sp>
        <p:nvSpPr>
          <p:cNvPr id="3" name="Content Placeholder 2"/>
          <p:cNvSpPr>
            <a:spLocks noGrp="1"/>
          </p:cNvSpPr>
          <p:nvPr>
            <p:ph idx="1"/>
          </p:nvPr>
        </p:nvSpPr>
        <p:spPr/>
        <p:txBody>
          <a:bodyPr>
            <a:normAutofit/>
          </a:bodyPr>
          <a:lstStyle/>
          <a:p>
            <a:r>
              <a:rPr lang="en-US" sz="1800" dirty="0"/>
              <a:t>Conventional seismology suggests that event frequency is related to the magnitude size of the events.   </a:t>
            </a:r>
          </a:p>
          <a:p>
            <a:pPr lvl="1"/>
            <a:r>
              <a:rPr lang="en-US" dirty="0"/>
              <a:t>i.e. for every Mw = -2 event, there will be 10 Mw = -3 events.    This is not commonly observed across the range of magnitudes due to signal attenuation, ambient noise, equipment limitation, </a:t>
            </a:r>
            <a:r>
              <a:rPr lang="en-US" i="1" dirty="0"/>
              <a:t>etc</a:t>
            </a:r>
            <a:r>
              <a:rPr lang="en-US" dirty="0"/>
              <a:t>.</a:t>
            </a:r>
          </a:p>
          <a:p>
            <a:r>
              <a:rPr lang="en-US" dirty="0"/>
              <a:t>Some wells will have more events than the adjacent well within the same formation on the same pad, treated with the same parameters.  </a:t>
            </a:r>
          </a:p>
          <a:p>
            <a:r>
              <a:rPr lang="en-US" dirty="0"/>
              <a:t>Some stages will have more events than others.  There is some debate on the nature of the fractures recorded.  Are the events related to previously existing natural fractures? Are the events the result of bedding plane slip? </a:t>
            </a:r>
          </a:p>
          <a:p>
            <a:endParaRPr lang="en-US" dirty="0"/>
          </a:p>
          <a:p>
            <a:pPr lvl="1"/>
            <a:endParaRPr lang="en-US" dirty="0"/>
          </a:p>
          <a:p>
            <a:endParaRPr lang="en-US" sz="1800"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20</a:t>
            </a:fld>
            <a:endParaRPr lang="en-US" dirty="0"/>
          </a:p>
        </p:txBody>
      </p:sp>
    </p:spTree>
    <p:extLst>
      <p:ext uri="{BB962C8B-B14F-4D97-AF65-F5344CB8AC3E}">
        <p14:creationId xmlns:p14="http://schemas.microsoft.com/office/powerpoint/2010/main" val="424497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Symmetry Assumption</a:t>
            </a:r>
          </a:p>
        </p:txBody>
      </p:sp>
      <p:sp>
        <p:nvSpPr>
          <p:cNvPr id="3" name="Content Placeholder 2"/>
          <p:cNvSpPr>
            <a:spLocks noGrp="1"/>
          </p:cNvSpPr>
          <p:nvPr>
            <p:ph idx="1"/>
          </p:nvPr>
        </p:nvSpPr>
        <p:spPr/>
        <p:txBody>
          <a:bodyPr>
            <a:normAutofit/>
          </a:bodyPr>
          <a:lstStyle/>
          <a:p>
            <a:r>
              <a:rPr lang="en-US" sz="1800" dirty="0"/>
              <a:t>In the early days of frac modeling for designing a treatment program, </a:t>
            </a:r>
            <a:r>
              <a:rPr lang="en-US" dirty="0"/>
              <a:t>the formations were often assumed to be isotropic and homogenous. </a:t>
            </a:r>
            <a:r>
              <a:rPr lang="en-US" sz="1800" dirty="0"/>
              <a:t>As a result, symmetry was often assumed when not observed as the local geology at the finer scale was unknown. </a:t>
            </a:r>
          </a:p>
          <a:p>
            <a:r>
              <a:rPr lang="en-US" dirty="0"/>
              <a:t>As more hydraulic fracturing completions were monitored, the number of asymmetric projects observed increased and some projects featured both symmetric and asymmetric frac stages within the same well.  Surface deployed monitoring techniques confirmed these results.  </a:t>
            </a:r>
          </a:p>
          <a:p>
            <a:r>
              <a:rPr lang="en-US" dirty="0"/>
              <a:t>When reviewing a project it is necessary to consider monitor array bias as part of the interpretation.</a:t>
            </a:r>
          </a:p>
          <a:p>
            <a:endParaRPr lang="en-US" sz="1800"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21</a:t>
            </a:fld>
            <a:endParaRPr lang="en-US" dirty="0"/>
          </a:p>
        </p:txBody>
      </p:sp>
    </p:spTree>
    <p:extLst>
      <p:ext uri="{BB962C8B-B14F-4D97-AF65-F5344CB8AC3E}">
        <p14:creationId xmlns:p14="http://schemas.microsoft.com/office/powerpoint/2010/main" val="277571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Waveform Moveouts Review</a:t>
            </a:r>
          </a:p>
        </p:txBody>
      </p:sp>
      <p:sp>
        <p:nvSpPr>
          <p:cNvPr id="3" name="Content Placeholder 2"/>
          <p:cNvSpPr>
            <a:spLocks noGrp="1"/>
          </p:cNvSpPr>
          <p:nvPr>
            <p:ph idx="1"/>
          </p:nvPr>
        </p:nvSpPr>
        <p:spPr/>
        <p:txBody>
          <a:bodyPr>
            <a:normAutofit fontScale="85000" lnSpcReduction="20000"/>
          </a:bodyPr>
          <a:lstStyle/>
          <a:p>
            <a:r>
              <a:rPr lang="en-US" dirty="0"/>
              <a:t>The move-outs are a quick and easy way to evaluate the quality of the signal, well coupling/tool noise, and the location of the perforations/events for non-geophysicists</a:t>
            </a:r>
          </a:p>
          <a:p>
            <a:r>
              <a:rPr lang="en-US" dirty="0"/>
              <a:t>A noisy tool will have less signal relative to the adjacent tools, which could indicate a problem with the tool or the wellbore at that location</a:t>
            </a:r>
          </a:p>
          <a:p>
            <a:r>
              <a:rPr lang="en-US" dirty="0"/>
              <a:t>An event which is located in an unusual position can be verified that it was correctly migrated or picked, insuring the correct p-s wave pair was selected for processing</a:t>
            </a:r>
          </a:p>
          <a:p>
            <a:r>
              <a:rPr lang="en-US" dirty="0"/>
              <a:t>Events which are located high above the lateral, below the lateral and at the perforation depth should be reviewed to see if the patterns match the expected arrival.   With a vertically deployed array straddling the well:</a:t>
            </a:r>
          </a:p>
          <a:p>
            <a:pPr lvl="1"/>
            <a:r>
              <a:rPr lang="en-US" dirty="0"/>
              <a:t>events located at the perforation port should arrive in the center of the geophone array</a:t>
            </a:r>
          </a:p>
          <a:p>
            <a:pPr lvl="1"/>
            <a:r>
              <a:rPr lang="en-US" dirty="0"/>
              <a:t>events located below the lateral should have the signal arriving on the bottom levels</a:t>
            </a:r>
          </a:p>
          <a:p>
            <a:pPr lvl="1"/>
            <a:r>
              <a:rPr lang="en-US" dirty="0"/>
              <a:t>events located high or above the array should have the signal arriving first at the top geophones</a:t>
            </a:r>
          </a:p>
          <a:p>
            <a:pPr lvl="1"/>
            <a:endParaRPr lang="en-US" dirty="0"/>
          </a:p>
          <a:p>
            <a:endParaRPr lang="en-US" sz="1800"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22</a:t>
            </a:fld>
            <a:endParaRPr lang="en-US" dirty="0"/>
          </a:p>
        </p:txBody>
      </p:sp>
    </p:spTree>
    <p:extLst>
      <p:ext uri="{BB962C8B-B14F-4D97-AF65-F5344CB8AC3E}">
        <p14:creationId xmlns:p14="http://schemas.microsoft.com/office/powerpoint/2010/main" val="271934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Hydraulic fracture monitoring offers a robust solution with the highest degree of accuracy when performed correctly and when end-users are familiar with the processing steps and QC process  </a:t>
            </a:r>
          </a:p>
          <a:p>
            <a:r>
              <a:rPr lang="en-US" dirty="0"/>
              <a:t>Different methods of data acquisition (borehole vs surface) will result in different biases, and each method has its advantages/disadvantages</a:t>
            </a:r>
          </a:p>
          <a:p>
            <a:r>
              <a:rPr lang="en-US" dirty="0"/>
              <a:t>Former hydraulic fracture (microseismic) processors (like me) make for an excellent independent QC step at a low cost.</a:t>
            </a:r>
          </a:p>
          <a:p>
            <a:endParaRPr lang="en-US" dirty="0"/>
          </a:p>
          <a:p>
            <a:endParaRPr lang="en-US" dirty="0"/>
          </a:p>
          <a:p>
            <a:pPr lvl="1"/>
            <a:endParaRPr lang="en-US" dirty="0"/>
          </a:p>
          <a:p>
            <a:endParaRPr lang="en-US" sz="1800"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23</a:t>
            </a:fld>
            <a:endParaRPr lang="en-US" dirty="0"/>
          </a:p>
        </p:txBody>
      </p:sp>
    </p:spTree>
    <p:extLst>
      <p:ext uri="{BB962C8B-B14F-4D97-AF65-F5344CB8AC3E}">
        <p14:creationId xmlns:p14="http://schemas.microsoft.com/office/powerpoint/2010/main" val="373190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Author</a:t>
            </a:r>
          </a:p>
        </p:txBody>
      </p:sp>
      <p:sp>
        <p:nvSpPr>
          <p:cNvPr id="3" name="Content Placeholder 2"/>
          <p:cNvSpPr>
            <a:spLocks noGrp="1"/>
          </p:cNvSpPr>
          <p:nvPr>
            <p:ph idx="1"/>
          </p:nvPr>
        </p:nvSpPr>
        <p:spPr/>
        <p:txBody>
          <a:bodyPr>
            <a:normAutofit/>
          </a:bodyPr>
          <a:lstStyle/>
          <a:p>
            <a:r>
              <a:rPr lang="en-US" dirty="0"/>
              <a:t>Kevin Burns </a:t>
            </a:r>
          </a:p>
          <a:p>
            <a:pPr lvl="1"/>
            <a:r>
              <a:rPr lang="en-US" dirty="0"/>
              <a:t>is an independent microseismic consultant offering a low cost, high value approach to verifying your fracture completions</a:t>
            </a:r>
          </a:p>
          <a:p>
            <a:pPr lvl="1"/>
            <a:r>
              <a:rPr lang="en-US" dirty="0"/>
              <a:t>former geophysical processing lead at Microseismic Inc., Weatherford International, and Pinnacle Technologies (Halliburton) </a:t>
            </a:r>
          </a:p>
          <a:p>
            <a:pPr lvl="1"/>
            <a:r>
              <a:rPr lang="en-US" dirty="0"/>
              <a:t>Earned a MSc from the University of Tennessee </a:t>
            </a:r>
            <a:r>
              <a:rPr lang="en-US"/>
              <a:t>- Knoxville</a:t>
            </a:r>
            <a:r>
              <a:rPr lang="en-US" dirty="0"/>
              <a:t>, and BS from The University of Texas at Austin</a:t>
            </a:r>
          </a:p>
          <a:p>
            <a:r>
              <a:rPr lang="en-US" dirty="0"/>
              <a:t>See more at his website and blog at </a:t>
            </a:r>
            <a:r>
              <a:rPr lang="en-US" dirty="0">
                <a:hlinkClick r:id="rId2"/>
              </a:rPr>
              <a:t>WWW.KEBURNS.COM</a:t>
            </a:r>
            <a:endParaRPr lang="en-US" dirty="0"/>
          </a:p>
          <a:p>
            <a:endParaRPr lang="en-US" dirty="0"/>
          </a:p>
          <a:p>
            <a:endParaRPr lang="en-US" dirty="0"/>
          </a:p>
          <a:p>
            <a:endParaRPr lang="en-US" dirty="0"/>
          </a:p>
          <a:p>
            <a:endParaRPr lang="en-US" dirty="0"/>
          </a:p>
          <a:p>
            <a:pPr lvl="1"/>
            <a:endParaRPr lang="en-US" dirty="0"/>
          </a:p>
          <a:p>
            <a:endParaRPr lang="en-US" sz="1800"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24</a:t>
            </a:fld>
            <a:endParaRPr lang="en-US" dirty="0"/>
          </a:p>
        </p:txBody>
      </p:sp>
    </p:spTree>
    <p:extLst>
      <p:ext uri="{BB962C8B-B14F-4D97-AF65-F5344CB8AC3E}">
        <p14:creationId xmlns:p14="http://schemas.microsoft.com/office/powerpoint/2010/main" val="283825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lstStyle/>
          <a:p>
            <a:r>
              <a:rPr lang="en-US" dirty="0"/>
              <a:t>Why monitor a hydraulic fracture completions?</a:t>
            </a:r>
          </a:p>
        </p:txBody>
      </p:sp>
      <p:sp>
        <p:nvSpPr>
          <p:cNvPr id="3" name="Content Placeholder 2"/>
          <p:cNvSpPr>
            <a:spLocks noGrp="1"/>
          </p:cNvSpPr>
          <p:nvPr>
            <p:ph idx="1"/>
          </p:nvPr>
        </p:nvSpPr>
        <p:spPr/>
        <p:txBody>
          <a:bodyPr>
            <a:normAutofit/>
          </a:bodyPr>
          <a:lstStyle/>
          <a:p>
            <a:r>
              <a:rPr lang="en-US" dirty="0"/>
              <a:t>Ideally, all well would be great candidates for monitoring but costs, logistics will play a significant role in which wells to choose and why. Special care needs to be considered for what monitoring can provide and what it cannot beyond the marketing hype. </a:t>
            </a:r>
          </a:p>
          <a:p>
            <a:r>
              <a:rPr lang="en-US" dirty="0"/>
              <a:t>Microseismic can provide the following:</a:t>
            </a:r>
          </a:p>
          <a:p>
            <a:pPr lvl="1"/>
            <a:r>
              <a:rPr lang="en-US" dirty="0"/>
              <a:t>SH</a:t>
            </a:r>
            <a:r>
              <a:rPr lang="en-US" baseline="-25000" dirty="0"/>
              <a:t>MAX</a:t>
            </a:r>
            <a:r>
              <a:rPr lang="en-US" dirty="0"/>
              <a:t> direction, fracture properties (half-length, height, width), </a:t>
            </a:r>
            <a:r>
              <a:rPr lang="en-US" dirty="0" err="1"/>
              <a:t>crosswell</a:t>
            </a:r>
            <a:r>
              <a:rPr lang="en-US" dirty="0"/>
              <a:t> communication,  event properties (size, magnitude, moment tensor, etc.), identify hazards (e.g. faulting, packer isolation failure, leaks) verify completions (stage isolation, symmetry, preferential fracture features, out-of-zone propagation, frac effectiveness, magnitude for regulations. </a:t>
            </a:r>
          </a:p>
          <a:p>
            <a:endParaRPr lang="en-US" dirty="0"/>
          </a:p>
          <a:p>
            <a:pPr marL="0" indent="0">
              <a:buNone/>
            </a:pPr>
            <a:endParaRPr lang="en-US" dirty="0"/>
          </a:p>
        </p:txBody>
      </p:sp>
      <p:sp>
        <p:nvSpPr>
          <p:cNvPr id="4" name="Slide Number Placeholder 3"/>
          <p:cNvSpPr>
            <a:spLocks noGrp="1"/>
          </p:cNvSpPr>
          <p:nvPr>
            <p:ph type="sldNum" sz="quarter" idx="12"/>
          </p:nvPr>
        </p:nvSpPr>
        <p:spPr>
          <a:xfrm>
            <a:off x="10352540" y="295729"/>
            <a:ext cx="838199" cy="767687"/>
          </a:xfrm>
        </p:spPr>
        <p:txBody>
          <a:bodyPr/>
          <a:lstStyle/>
          <a:p>
            <a:pPr>
              <a:defRPr/>
            </a:pPr>
            <a:fld id="{692E24AD-BD4A-4F19-BF47-1100D7F18A41}" type="slidenum">
              <a:rPr lang="en-US" smtClean="0"/>
              <a:pPr>
                <a:defRPr/>
              </a:pPr>
              <a:t>3</a:t>
            </a:fld>
            <a:endParaRPr lang="en-US" dirty="0"/>
          </a:p>
        </p:txBody>
      </p:sp>
    </p:spTree>
    <p:extLst>
      <p:ext uri="{BB962C8B-B14F-4D97-AF65-F5344CB8AC3E}">
        <p14:creationId xmlns:p14="http://schemas.microsoft.com/office/powerpoint/2010/main" val="355859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to monitor hydraulic fracture completions?</a:t>
            </a:r>
          </a:p>
        </p:txBody>
      </p:sp>
      <p:sp>
        <p:nvSpPr>
          <p:cNvPr id="3" name="Content Placeholder 2"/>
          <p:cNvSpPr>
            <a:spLocks noGrp="1"/>
          </p:cNvSpPr>
          <p:nvPr>
            <p:ph idx="1"/>
          </p:nvPr>
        </p:nvSpPr>
        <p:spPr/>
        <p:txBody>
          <a:bodyPr/>
          <a:lstStyle/>
          <a:p>
            <a:r>
              <a:rPr lang="en-US" dirty="0"/>
              <a:t>The monitor well is poorly suited to the project goals (more on this later)</a:t>
            </a:r>
          </a:p>
          <a:p>
            <a:r>
              <a:rPr lang="en-US" dirty="0"/>
              <a:t>The geology if less than ideal (high signal attenuation/ductile formation)</a:t>
            </a:r>
          </a:p>
          <a:p>
            <a:r>
              <a:rPr lang="en-US" dirty="0"/>
              <a:t>You don’t care about the results</a:t>
            </a:r>
          </a:p>
          <a:p>
            <a:endParaRPr lang="en-US" dirty="0"/>
          </a:p>
          <a:p>
            <a:r>
              <a:rPr lang="en-US" dirty="0"/>
              <a:t>Microseismic monitoring cannot (currently) provide the following:</a:t>
            </a:r>
          </a:p>
          <a:p>
            <a:pPr lvl="1"/>
            <a:r>
              <a:rPr lang="en-US" dirty="0"/>
              <a:t>Total volume of created fracture/void space, a delineation between propped and unpropped fracture events, fluid content </a:t>
            </a:r>
          </a:p>
          <a:p>
            <a:pPr lvl="1"/>
            <a:endParaRPr lang="en-US" dirty="0"/>
          </a:p>
          <a:p>
            <a:pPr lvl="1"/>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4</a:t>
            </a:fld>
            <a:endParaRPr lang="en-US" dirty="0"/>
          </a:p>
        </p:txBody>
      </p:sp>
    </p:spTree>
    <p:extLst>
      <p:ext uri="{BB962C8B-B14F-4D97-AF65-F5344CB8AC3E}">
        <p14:creationId xmlns:p14="http://schemas.microsoft.com/office/powerpoint/2010/main" val="288435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this project be successful?</a:t>
            </a:r>
          </a:p>
        </p:txBody>
      </p:sp>
      <p:sp>
        <p:nvSpPr>
          <p:cNvPr id="3" name="Content Placeholder 2"/>
          <p:cNvSpPr>
            <a:spLocks noGrp="1"/>
          </p:cNvSpPr>
          <p:nvPr>
            <p:ph idx="1"/>
          </p:nvPr>
        </p:nvSpPr>
        <p:spPr/>
        <p:txBody>
          <a:bodyPr>
            <a:normAutofit/>
          </a:bodyPr>
          <a:lstStyle/>
          <a:p>
            <a:r>
              <a:rPr lang="en-US" dirty="0"/>
              <a:t>In most cases, one can pre-determine the success of a monitoring project even before the acquisition by exploring projects which have been previously performed in the region, evaluating well conditions, evaluating monitor well suitability.   </a:t>
            </a:r>
          </a:p>
          <a:p>
            <a:r>
              <a:rPr lang="en-US" dirty="0"/>
              <a:t>There are pre-job modeling software packages which attempt to simulate the expected results and are often a poor indicator of success, but with pretty, colorful pictures.  Prior field experience or finding an analogues formation is often a better indicator for success.  </a:t>
            </a:r>
          </a:p>
          <a:p>
            <a:pPr lvl="1"/>
            <a:r>
              <a:rPr lang="en-US" dirty="0"/>
              <a:t>A better estimate can be found </a:t>
            </a:r>
            <a:r>
              <a:rPr lang="en-US" b="1" dirty="0">
                <a:hlinkClick r:id="rId2"/>
              </a:rPr>
              <a:t>HERE</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5</a:t>
            </a:fld>
            <a:endParaRPr lang="en-US" dirty="0"/>
          </a:p>
        </p:txBody>
      </p:sp>
    </p:spTree>
    <p:extLst>
      <p:ext uri="{BB962C8B-B14F-4D97-AF65-F5344CB8AC3E}">
        <p14:creationId xmlns:p14="http://schemas.microsoft.com/office/powerpoint/2010/main" val="18641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Monitor Well</a:t>
            </a:r>
          </a:p>
        </p:txBody>
      </p:sp>
      <p:sp>
        <p:nvSpPr>
          <p:cNvPr id="3" name="Content Placeholder 2"/>
          <p:cNvSpPr>
            <a:spLocks noGrp="1"/>
          </p:cNvSpPr>
          <p:nvPr>
            <p:ph idx="1"/>
          </p:nvPr>
        </p:nvSpPr>
        <p:spPr/>
        <p:txBody>
          <a:bodyPr/>
          <a:lstStyle/>
          <a:p>
            <a:r>
              <a:rPr lang="en-US" dirty="0"/>
              <a:t>Well Distance – how does the field transmit energy over distance?</a:t>
            </a:r>
          </a:p>
          <a:p>
            <a:pPr lvl="1"/>
            <a:r>
              <a:rPr lang="en-US" dirty="0"/>
              <a:t> (click </a:t>
            </a:r>
            <a:r>
              <a:rPr lang="en-US" b="1" dirty="0">
                <a:hlinkClick r:id="rId2"/>
              </a:rPr>
              <a:t>here</a:t>
            </a:r>
            <a:r>
              <a:rPr lang="en-US" dirty="0"/>
              <a:t> for a guide)</a:t>
            </a:r>
          </a:p>
          <a:p>
            <a:r>
              <a:rPr lang="en-US" dirty="0"/>
              <a:t>Direction of SH</a:t>
            </a:r>
            <a:r>
              <a:rPr lang="en-US" baseline="-25000" dirty="0"/>
              <a:t>MAX</a:t>
            </a:r>
            <a:r>
              <a:rPr lang="en-US" dirty="0"/>
              <a:t>  - will the monitor well be impacted by the stimulation?</a:t>
            </a:r>
          </a:p>
          <a:p>
            <a:pPr lvl="1"/>
            <a:r>
              <a:rPr lang="en-US" dirty="0"/>
              <a:t>Unsure of direction? Discuss </a:t>
            </a:r>
            <a:r>
              <a:rPr lang="en-US" b="1" dirty="0">
                <a:hlinkClick r:id="rId3"/>
              </a:rPr>
              <a:t>Here</a:t>
            </a:r>
            <a:endParaRPr lang="en-US" b="1" dirty="0"/>
          </a:p>
          <a:p>
            <a:r>
              <a:rPr lang="en-US" dirty="0"/>
              <a:t>Will the position of the well create an asymmetrical bias?</a:t>
            </a:r>
          </a:p>
          <a:p>
            <a:r>
              <a:rPr lang="en-US" dirty="0"/>
              <a:t>Condition of the well (casing, perforation depth)</a:t>
            </a:r>
          </a:p>
          <a:p>
            <a:r>
              <a:rPr lang="en-US" dirty="0"/>
              <a:t>Economics</a:t>
            </a:r>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6</a:t>
            </a:fld>
            <a:endParaRPr lang="en-US" dirty="0"/>
          </a:p>
        </p:txBody>
      </p:sp>
    </p:spTree>
    <p:extLst>
      <p:ext uri="{BB962C8B-B14F-4D97-AF65-F5344CB8AC3E}">
        <p14:creationId xmlns:p14="http://schemas.microsoft.com/office/powerpoint/2010/main" val="329916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Equipment Basics</a:t>
            </a:r>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7</a:t>
            </a:fld>
            <a:endParaRPr lang="en-US" dirty="0"/>
          </a:p>
        </p:txBody>
      </p:sp>
      <p:sp>
        <p:nvSpPr>
          <p:cNvPr id="8" name="Content Placeholder 2">
            <a:extLst>
              <a:ext uri="{FF2B5EF4-FFF2-40B4-BE49-F238E27FC236}">
                <a16:creationId xmlns:a16="http://schemas.microsoft.com/office/drawing/2014/main" id="{4D702D71-05DD-42F3-B67B-DF0142D34F9F}"/>
              </a:ext>
            </a:extLst>
          </p:cNvPr>
          <p:cNvSpPr>
            <a:spLocks noGrp="1"/>
          </p:cNvSpPr>
          <p:nvPr>
            <p:ph idx="1"/>
          </p:nvPr>
        </p:nvSpPr>
        <p:spPr>
          <a:xfrm>
            <a:off x="1154954" y="2603500"/>
            <a:ext cx="8825659" cy="3416300"/>
          </a:xfrm>
        </p:spPr>
        <p:txBody>
          <a:bodyPr/>
          <a:lstStyle/>
          <a:p>
            <a:r>
              <a:rPr lang="en-US" dirty="0"/>
              <a:t>There are several commercially developed geophones specifically designed for acquiring data within a borehole setting each with their own advantages and drawbacks.  (for more detailed discussion click </a:t>
            </a:r>
            <a:r>
              <a:rPr lang="en-US" b="1" dirty="0">
                <a:hlinkClick r:id="rId2"/>
              </a:rPr>
              <a:t>here</a:t>
            </a:r>
            <a:r>
              <a:rPr lang="en-US" dirty="0"/>
              <a:t>)</a:t>
            </a:r>
          </a:p>
          <a:p>
            <a:r>
              <a:rPr lang="en-US" dirty="0"/>
              <a:t>Each tool must be </a:t>
            </a:r>
            <a:r>
              <a:rPr lang="en-US" i="1" dirty="0"/>
              <a:t>coupled  </a:t>
            </a:r>
            <a:r>
              <a:rPr lang="en-US" dirty="0"/>
              <a:t>or connected the wellbore in order to receive good signal from the source fracture event</a:t>
            </a:r>
          </a:p>
          <a:p>
            <a:r>
              <a:rPr lang="en-US" dirty="0"/>
              <a:t>Oyo </a:t>
            </a:r>
            <a:r>
              <a:rPr lang="en-US" dirty="0" err="1"/>
              <a:t>Geospace</a:t>
            </a:r>
            <a:r>
              <a:rPr lang="en-US" dirty="0"/>
              <a:t> DS150 is the standard tool that is deployed via a fiber optic wireline within the wellbore.  This tool can be use mechanical </a:t>
            </a:r>
            <a:r>
              <a:rPr lang="en-US" dirty="0" err="1"/>
              <a:t>bowsprings</a:t>
            </a:r>
            <a:r>
              <a:rPr lang="en-US" dirty="0"/>
              <a:t> or magnetic clamping to couple to the wellbore.</a:t>
            </a:r>
          </a:p>
        </p:txBody>
      </p:sp>
    </p:spTree>
    <p:extLst>
      <p:ext uri="{BB962C8B-B14F-4D97-AF65-F5344CB8AC3E}">
        <p14:creationId xmlns:p14="http://schemas.microsoft.com/office/powerpoint/2010/main" val="401189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dirty="0"/>
              <a:t>Monitoring Equipment Basics</a:t>
            </a:r>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defRPr/>
            </a:pPr>
            <a:fld id="{692E24AD-BD4A-4F19-BF47-1100D7F18A41}" type="slidenum">
              <a:rPr lang="en-US" smtClean="0"/>
              <a:pPr>
                <a:spcAft>
                  <a:spcPts val="600"/>
                </a:spcAft>
                <a:defRPr/>
              </a:pPr>
              <a:t>8</a:t>
            </a:fld>
            <a:endParaRPr lang="en-US"/>
          </a:p>
        </p:txBody>
      </p:sp>
      <p:sp>
        <p:nvSpPr>
          <p:cNvPr id="3" name="Content Placeholder 2"/>
          <p:cNvSpPr>
            <a:spLocks noGrp="1"/>
          </p:cNvSpPr>
          <p:nvPr>
            <p:ph idx="1"/>
          </p:nvPr>
        </p:nvSpPr>
        <p:spPr>
          <a:xfrm>
            <a:off x="590550" y="2181225"/>
            <a:ext cx="6029325" cy="4533899"/>
          </a:xfrm>
        </p:spPr>
        <p:txBody>
          <a:bodyPr anchor="ctr">
            <a:normAutofit/>
          </a:bodyPr>
          <a:lstStyle/>
          <a:p>
            <a:pPr>
              <a:lnSpc>
                <a:spcPct val="90000"/>
              </a:lnSpc>
            </a:pPr>
            <a:r>
              <a:rPr lang="en-US" dirty="0"/>
              <a:t>Oyo </a:t>
            </a:r>
            <a:r>
              <a:rPr lang="en-US" dirty="0" err="1"/>
              <a:t>Geospace</a:t>
            </a:r>
            <a:r>
              <a:rPr lang="en-US" dirty="0"/>
              <a:t> DS250 is a larger tool that features multiple geophones per axis effectively stacking the tool and uses a mechanical clamping arm, deployed on a fiber optic wireline.</a:t>
            </a:r>
          </a:p>
          <a:p>
            <a:pPr>
              <a:lnSpc>
                <a:spcPct val="90000"/>
              </a:lnSpc>
            </a:pPr>
            <a:r>
              <a:rPr lang="en-US" dirty="0" err="1"/>
              <a:t>Sercel</a:t>
            </a:r>
            <a:r>
              <a:rPr lang="en-US" dirty="0"/>
              <a:t> offers a series of tools including the </a:t>
            </a:r>
            <a:r>
              <a:rPr lang="en-US" dirty="0" err="1"/>
              <a:t>Slimwave</a:t>
            </a:r>
            <a:r>
              <a:rPr lang="en-US" dirty="0"/>
              <a:t> which is one of the smallest borehole tools on the market and uses a mechanical actuator to achieve coupling with the wellbore.   Tools are upgradeable for internal stacking.  This can be deployed on a conventional wireline unit. The </a:t>
            </a:r>
          </a:p>
          <a:p>
            <a:pPr>
              <a:lnSpc>
                <a:spcPct val="90000"/>
              </a:lnSpc>
            </a:pPr>
            <a:r>
              <a:rPr lang="en-US" dirty="0"/>
              <a:t>Avalon </a:t>
            </a:r>
            <a:r>
              <a:rPr lang="en-US" dirty="0" err="1"/>
              <a:t>Geochain</a:t>
            </a:r>
            <a:r>
              <a:rPr lang="en-US" dirty="0"/>
              <a:t> series is the industry </a:t>
            </a:r>
            <a:r>
              <a:rPr lang="en-US" i="1" dirty="0"/>
              <a:t>go-to</a:t>
            </a:r>
            <a:r>
              <a:rPr lang="en-US" dirty="0"/>
              <a:t> for higher temperature borehole geophones and couples via a mechanical clamping arm, is also upgradeable for internal stacking.</a:t>
            </a:r>
          </a:p>
        </p:txBody>
      </p:sp>
      <p:pic>
        <p:nvPicPr>
          <p:cNvPr id="6" name="Picture 5" descr="slimwave-header">
            <a:extLst>
              <a:ext uri="{FF2B5EF4-FFF2-40B4-BE49-F238E27FC236}">
                <a16:creationId xmlns:a16="http://schemas.microsoft.com/office/drawing/2014/main" id="{00089185-1286-4F52-9B3B-02288875E4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47" r="13700"/>
          <a:stretch/>
        </p:blipFill>
        <p:spPr bwMode="auto">
          <a:xfrm>
            <a:off x="6619875" y="3296673"/>
            <a:ext cx="5258345" cy="1587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60BC6B-145C-4650-BB61-0A37DC73424E}"/>
              </a:ext>
            </a:extLst>
          </p:cNvPr>
          <p:cNvSpPr txBox="1"/>
          <p:nvPr/>
        </p:nvSpPr>
        <p:spPr>
          <a:xfrm>
            <a:off x="7315200" y="4884098"/>
            <a:ext cx="4174541" cy="369332"/>
          </a:xfrm>
          <a:prstGeom prst="rect">
            <a:avLst/>
          </a:prstGeom>
          <a:noFill/>
        </p:spPr>
        <p:txBody>
          <a:bodyPr wrap="none" rtlCol="0">
            <a:spAutoFit/>
          </a:bodyPr>
          <a:lstStyle/>
          <a:p>
            <a:r>
              <a:rPr lang="en-US" dirty="0" err="1"/>
              <a:t>Sercel</a:t>
            </a:r>
            <a:r>
              <a:rPr lang="en-US" dirty="0"/>
              <a:t> </a:t>
            </a:r>
            <a:r>
              <a:rPr lang="en-US" dirty="0" err="1"/>
              <a:t>SlimWave</a:t>
            </a:r>
            <a:r>
              <a:rPr lang="en-US" dirty="0"/>
              <a:t> with clamping arm</a:t>
            </a:r>
          </a:p>
        </p:txBody>
      </p:sp>
    </p:spTree>
    <p:extLst>
      <p:ext uri="{BB962C8B-B14F-4D97-AF65-F5344CB8AC3E}">
        <p14:creationId xmlns:p14="http://schemas.microsoft.com/office/powerpoint/2010/main" val="184627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Geophone Array Design</a:t>
            </a:r>
          </a:p>
        </p:txBody>
      </p:sp>
      <p:sp>
        <p:nvSpPr>
          <p:cNvPr id="3" name="Content Placeholder 2"/>
          <p:cNvSpPr>
            <a:spLocks noGrp="1"/>
          </p:cNvSpPr>
          <p:nvPr>
            <p:ph idx="1"/>
          </p:nvPr>
        </p:nvSpPr>
        <p:spPr/>
        <p:txBody>
          <a:bodyPr>
            <a:normAutofit lnSpcReduction="10000"/>
          </a:bodyPr>
          <a:lstStyle/>
          <a:p>
            <a:r>
              <a:rPr lang="en-US" sz="1800" dirty="0"/>
              <a:t>Geophone arrays are ideally designed based on individual projects goals in mind and within the logistical limitations of each individual project</a:t>
            </a:r>
          </a:p>
          <a:p>
            <a:pPr lvl="1"/>
            <a:r>
              <a:rPr lang="en-US" dirty="0"/>
              <a:t>The number of tools and recorded sampling rates have more to do with advertising than with data quality (future discussion point)</a:t>
            </a:r>
          </a:p>
          <a:p>
            <a:r>
              <a:rPr lang="en-US" dirty="0"/>
              <a:t>Special considerations should be made for the following circumstances</a:t>
            </a:r>
          </a:p>
          <a:p>
            <a:pPr lvl="1"/>
            <a:r>
              <a:rPr lang="en-US" dirty="0"/>
              <a:t>Monitor well is also a producing well with a plug (very common)</a:t>
            </a:r>
          </a:p>
          <a:p>
            <a:pPr lvl="1"/>
            <a:r>
              <a:rPr lang="en-US" dirty="0"/>
              <a:t>Monitor well does not have a deviation survey (very common)</a:t>
            </a:r>
          </a:p>
          <a:p>
            <a:pPr lvl="1"/>
            <a:r>
              <a:rPr lang="en-US" dirty="0"/>
              <a:t>Monitor well has poorly defined cement (from CBL – cement bond log)  Equipment placed in a this section is effectively decoupled from the formation, signal will be poor to non-existent if the tool is placed &gt;10 ft from cemented section (sometimes this is unavoidable)</a:t>
            </a:r>
          </a:p>
        </p:txBody>
      </p:sp>
      <p:sp>
        <p:nvSpPr>
          <p:cNvPr id="4" name="Slide Number Placeholder 3"/>
          <p:cNvSpPr>
            <a:spLocks noGrp="1"/>
          </p:cNvSpPr>
          <p:nvPr>
            <p:ph type="sldNum" sz="quarter" idx="12"/>
          </p:nvPr>
        </p:nvSpPr>
        <p:spPr/>
        <p:txBody>
          <a:bodyPr/>
          <a:lstStyle/>
          <a:p>
            <a:pPr>
              <a:defRPr/>
            </a:pPr>
            <a:fld id="{692E24AD-BD4A-4F19-BF47-1100D7F18A41}" type="slidenum">
              <a:rPr lang="en-US" smtClean="0"/>
              <a:pPr>
                <a:defRPr/>
              </a:pPr>
              <a:t>9</a:t>
            </a:fld>
            <a:endParaRPr lang="en-US" dirty="0"/>
          </a:p>
        </p:txBody>
      </p:sp>
    </p:spTree>
    <p:extLst>
      <p:ext uri="{BB962C8B-B14F-4D97-AF65-F5344CB8AC3E}">
        <p14:creationId xmlns:p14="http://schemas.microsoft.com/office/powerpoint/2010/main" val="633298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2112</Words>
  <Application>Microsoft Office PowerPoint</Application>
  <PresentationFormat>Widescreen</PresentationFormat>
  <Paragraphs>169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 Boardroom</vt:lpstr>
      <vt:lpstr>Borehole Microseismic Survey Design and Processing Overview</vt:lpstr>
      <vt:lpstr>Purpose</vt:lpstr>
      <vt:lpstr>Why monitor a hydraulic fracture completions?</vt:lpstr>
      <vt:lpstr>Why not to monitor hydraulic fracture completions?</vt:lpstr>
      <vt:lpstr>Will this project be successful?</vt:lpstr>
      <vt:lpstr>Selecting a Monitor Well</vt:lpstr>
      <vt:lpstr>Monitoring Equipment Basics</vt:lpstr>
      <vt:lpstr>Monitoring Equipment Basics</vt:lpstr>
      <vt:lpstr>Geophone Array Design</vt:lpstr>
      <vt:lpstr>Geophone Orientation</vt:lpstr>
      <vt:lpstr>Geophone Orientation Quality Control</vt:lpstr>
      <vt:lpstr>Geophone Orientation Quality Control</vt:lpstr>
      <vt:lpstr>180 Degree Ambiguity – When to flip?</vt:lpstr>
      <vt:lpstr>Velocity Modeling</vt:lpstr>
      <vt:lpstr>Examples of Poor Modeling</vt:lpstr>
      <vt:lpstr>Velocity Modeling Quality Control</vt:lpstr>
      <vt:lpstr>Event Locations</vt:lpstr>
      <vt:lpstr>Out of Position Events</vt:lpstr>
      <vt:lpstr>Out of Position Events Examples</vt:lpstr>
      <vt:lpstr>Event Frequency Comments</vt:lpstr>
      <vt:lpstr>Symmetry Assumption</vt:lpstr>
      <vt:lpstr>Waveform Moveouts Review</vt:lpstr>
      <vt:lpstr>Conclusion</vt:lpstr>
      <vt:lpstr>About the Author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Borehole Microseismic Survey Design and Processing Overview</dc:title>
  <dc:creator>kevin burns</dc:creator>
  <cp:lastModifiedBy>kevin burns</cp:lastModifiedBy>
  <cp:revision>22</cp:revision>
  <dcterms:created xsi:type="dcterms:W3CDTF">2019-02-22T19:09:27Z</dcterms:created>
  <dcterms:modified xsi:type="dcterms:W3CDTF">2019-03-22T16:46:32Z</dcterms:modified>
</cp:coreProperties>
</file>